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6" r:id="rId1"/>
  </p:sldMasterIdLst>
  <p:notesMasterIdLst>
    <p:notesMasterId r:id="rId27"/>
  </p:notesMasterIdLst>
  <p:handoutMasterIdLst>
    <p:handoutMasterId r:id="rId28"/>
  </p:handoutMasterIdLst>
  <p:sldIdLst>
    <p:sldId id="284" r:id="rId2"/>
    <p:sldId id="556" r:id="rId3"/>
    <p:sldId id="517" r:id="rId4"/>
    <p:sldId id="558" r:id="rId5"/>
    <p:sldId id="559" r:id="rId6"/>
    <p:sldId id="589" r:id="rId7"/>
    <p:sldId id="564" r:id="rId8"/>
    <p:sldId id="563" r:id="rId9"/>
    <p:sldId id="565" r:id="rId10"/>
    <p:sldId id="567" r:id="rId11"/>
    <p:sldId id="568" r:id="rId12"/>
    <p:sldId id="597" r:id="rId13"/>
    <p:sldId id="569" r:id="rId14"/>
    <p:sldId id="578" r:id="rId15"/>
    <p:sldId id="520" r:id="rId16"/>
    <p:sldId id="522" r:id="rId17"/>
    <p:sldId id="521" r:id="rId18"/>
    <p:sldId id="583" r:id="rId19"/>
    <p:sldId id="584" r:id="rId20"/>
    <p:sldId id="596" r:id="rId21"/>
    <p:sldId id="594" r:id="rId22"/>
    <p:sldId id="595" r:id="rId23"/>
    <p:sldId id="560" r:id="rId24"/>
    <p:sldId id="585" r:id="rId25"/>
    <p:sldId id="632" r:id="rId26"/>
  </p:sldIdLst>
  <p:sldSz cx="9144000" cy="6858000" type="screen4x3"/>
  <p:notesSz cx="7077075" cy="9363075"/>
  <p:defaultTextStyle>
    <a:defPPr>
      <a:defRPr lang="en-US"/>
    </a:defPPr>
    <a:lvl1pPr algn="l" rtl="0" fontAlgn="base">
      <a:spcBef>
        <a:spcPct val="0"/>
      </a:spcBef>
      <a:spcAft>
        <a:spcPct val="0"/>
      </a:spcAft>
      <a:defRPr i="1" kern="1200">
        <a:solidFill>
          <a:schemeClr val="tx1"/>
        </a:solidFill>
        <a:latin typeface="Arial" charset="0"/>
        <a:ea typeface="+mn-ea"/>
        <a:cs typeface="+mn-cs"/>
      </a:defRPr>
    </a:lvl1pPr>
    <a:lvl2pPr marL="457200" algn="l" rtl="0" fontAlgn="base">
      <a:spcBef>
        <a:spcPct val="0"/>
      </a:spcBef>
      <a:spcAft>
        <a:spcPct val="0"/>
      </a:spcAft>
      <a:defRPr i="1" kern="1200">
        <a:solidFill>
          <a:schemeClr val="tx1"/>
        </a:solidFill>
        <a:latin typeface="Arial" charset="0"/>
        <a:ea typeface="+mn-ea"/>
        <a:cs typeface="+mn-cs"/>
      </a:defRPr>
    </a:lvl2pPr>
    <a:lvl3pPr marL="914400" algn="l" rtl="0" fontAlgn="base">
      <a:spcBef>
        <a:spcPct val="0"/>
      </a:spcBef>
      <a:spcAft>
        <a:spcPct val="0"/>
      </a:spcAft>
      <a:defRPr i="1" kern="1200">
        <a:solidFill>
          <a:schemeClr val="tx1"/>
        </a:solidFill>
        <a:latin typeface="Arial" charset="0"/>
        <a:ea typeface="+mn-ea"/>
        <a:cs typeface="+mn-cs"/>
      </a:defRPr>
    </a:lvl3pPr>
    <a:lvl4pPr marL="1371600" algn="l" rtl="0" fontAlgn="base">
      <a:spcBef>
        <a:spcPct val="0"/>
      </a:spcBef>
      <a:spcAft>
        <a:spcPct val="0"/>
      </a:spcAft>
      <a:defRPr i="1" kern="1200">
        <a:solidFill>
          <a:schemeClr val="tx1"/>
        </a:solidFill>
        <a:latin typeface="Arial" charset="0"/>
        <a:ea typeface="+mn-ea"/>
        <a:cs typeface="+mn-cs"/>
      </a:defRPr>
    </a:lvl4pPr>
    <a:lvl5pPr marL="1828800" algn="l" rtl="0" fontAlgn="base">
      <a:spcBef>
        <a:spcPct val="0"/>
      </a:spcBef>
      <a:spcAft>
        <a:spcPct val="0"/>
      </a:spcAft>
      <a:defRPr i="1" kern="1200">
        <a:solidFill>
          <a:schemeClr val="tx1"/>
        </a:solidFill>
        <a:latin typeface="Arial" charset="0"/>
        <a:ea typeface="+mn-ea"/>
        <a:cs typeface="+mn-cs"/>
      </a:defRPr>
    </a:lvl5pPr>
    <a:lvl6pPr marL="2286000" algn="l" defTabSz="914400" rtl="0" eaLnBrk="1" latinLnBrk="0" hangingPunct="1">
      <a:defRPr i="1" kern="1200">
        <a:solidFill>
          <a:schemeClr val="tx1"/>
        </a:solidFill>
        <a:latin typeface="Arial" charset="0"/>
        <a:ea typeface="+mn-ea"/>
        <a:cs typeface="+mn-cs"/>
      </a:defRPr>
    </a:lvl6pPr>
    <a:lvl7pPr marL="2743200" algn="l" defTabSz="914400" rtl="0" eaLnBrk="1" latinLnBrk="0" hangingPunct="1">
      <a:defRPr i="1" kern="1200">
        <a:solidFill>
          <a:schemeClr val="tx1"/>
        </a:solidFill>
        <a:latin typeface="Arial" charset="0"/>
        <a:ea typeface="+mn-ea"/>
        <a:cs typeface="+mn-cs"/>
      </a:defRPr>
    </a:lvl7pPr>
    <a:lvl8pPr marL="3200400" algn="l" defTabSz="914400" rtl="0" eaLnBrk="1" latinLnBrk="0" hangingPunct="1">
      <a:defRPr i="1" kern="1200">
        <a:solidFill>
          <a:schemeClr val="tx1"/>
        </a:solidFill>
        <a:latin typeface="Arial" charset="0"/>
        <a:ea typeface="+mn-ea"/>
        <a:cs typeface="+mn-cs"/>
      </a:defRPr>
    </a:lvl8pPr>
    <a:lvl9pPr marL="3657600" algn="l" defTabSz="914400" rtl="0" eaLnBrk="1" latinLnBrk="0" hangingPunct="1">
      <a:defRPr i="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9">
          <p15:clr>
            <a:srgbClr val="A4A3A4"/>
          </p15:clr>
        </p15:guide>
        <p15:guide id="2"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B41B1D"/>
    <a:srgbClr val="FFFF66"/>
    <a:srgbClr val="008000"/>
    <a:srgbClr val="3399FF"/>
    <a:srgbClr val="99CCFF"/>
    <a:srgbClr val="CCECFF"/>
    <a:srgbClr val="66FFFF"/>
    <a:srgbClr val="0000FF"/>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309" autoAdjust="0"/>
    <p:restoredTop sz="96586" autoAdjust="0"/>
  </p:normalViewPr>
  <p:slideViewPr>
    <p:cSldViewPr snapToGrid="0">
      <p:cViewPr varScale="1">
        <p:scale>
          <a:sx n="118" d="100"/>
          <a:sy n="118" d="100"/>
        </p:scale>
        <p:origin x="1116" y="102"/>
      </p:cViewPr>
      <p:guideLst>
        <p:guide orient="horz" pos="2160"/>
        <p:guide pos="2880"/>
      </p:guideLst>
    </p:cSldViewPr>
  </p:slideViewPr>
  <p:outlineViewPr>
    <p:cViewPr>
      <p:scale>
        <a:sx n="25" d="100"/>
        <a:sy n="25" d="100"/>
      </p:scale>
      <p:origin x="0" y="0"/>
    </p:cViewPr>
  </p:outlineViewPr>
  <p:notesTextViewPr>
    <p:cViewPr>
      <p:scale>
        <a:sx n="3" d="2"/>
        <a:sy n="3" d="2"/>
      </p:scale>
      <p:origin x="0" y="0"/>
    </p:cViewPr>
  </p:notesTextViewPr>
  <p:sorterViewPr>
    <p:cViewPr>
      <p:scale>
        <a:sx n="100" d="100"/>
        <a:sy n="100" d="100"/>
      </p:scale>
      <p:origin x="0" y="-1632"/>
    </p:cViewPr>
  </p:sorterViewPr>
  <p:notesViewPr>
    <p:cSldViewPr snapToGrid="0">
      <p:cViewPr varScale="1">
        <p:scale>
          <a:sx n="52" d="100"/>
          <a:sy n="52" d="100"/>
        </p:scale>
        <p:origin x="-1788" y="-72"/>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1"/>
            <a:ext cx="3067057" cy="467509"/>
          </a:xfrm>
          <a:prstGeom prst="rect">
            <a:avLst/>
          </a:prstGeom>
          <a:noFill/>
          <a:ln w="9525">
            <a:noFill/>
            <a:miter lim="800000"/>
            <a:headEnd/>
            <a:tailEnd/>
          </a:ln>
          <a:effectLst/>
        </p:spPr>
        <p:txBody>
          <a:bodyPr vert="horz" wrap="square" lIns="93047" tIns="46523" rIns="93047" bIns="46523" numCol="1" anchor="t" anchorCtr="0" compatLnSpc="1">
            <a:prstTxWarp prst="textNoShape">
              <a:avLst/>
            </a:prstTxWarp>
          </a:bodyPr>
          <a:lstStyle>
            <a:lvl1pPr>
              <a:defRPr sz="1300" i="0">
                <a:latin typeface="Arial" pitchFamily="34" charset="0"/>
              </a:defRPr>
            </a:lvl1pPr>
          </a:lstStyle>
          <a:p>
            <a:pPr>
              <a:defRPr/>
            </a:pPr>
            <a:endParaRPr lang="en-US"/>
          </a:p>
        </p:txBody>
      </p:sp>
      <p:sp>
        <p:nvSpPr>
          <p:cNvPr id="66563" name="Rectangle 3"/>
          <p:cNvSpPr>
            <a:spLocks noGrp="1" noChangeArrowheads="1"/>
          </p:cNvSpPr>
          <p:nvPr>
            <p:ph type="dt" sz="quarter" idx="1"/>
          </p:nvPr>
        </p:nvSpPr>
        <p:spPr bwMode="auto">
          <a:xfrm>
            <a:off x="4008399" y="1"/>
            <a:ext cx="3067057" cy="467509"/>
          </a:xfrm>
          <a:prstGeom prst="rect">
            <a:avLst/>
          </a:prstGeom>
          <a:noFill/>
          <a:ln w="9525">
            <a:noFill/>
            <a:miter lim="800000"/>
            <a:headEnd/>
            <a:tailEnd/>
          </a:ln>
          <a:effectLst/>
        </p:spPr>
        <p:txBody>
          <a:bodyPr vert="horz" wrap="square" lIns="93047" tIns="46523" rIns="93047" bIns="46523" numCol="1" anchor="t" anchorCtr="0" compatLnSpc="1">
            <a:prstTxWarp prst="textNoShape">
              <a:avLst/>
            </a:prstTxWarp>
          </a:bodyPr>
          <a:lstStyle>
            <a:lvl1pPr algn="r">
              <a:defRPr sz="1300" i="0">
                <a:latin typeface="Arial" pitchFamily="34" charset="0"/>
              </a:defRPr>
            </a:lvl1pPr>
          </a:lstStyle>
          <a:p>
            <a:pPr>
              <a:defRPr/>
            </a:pPr>
            <a:endParaRPr lang="en-US"/>
          </a:p>
        </p:txBody>
      </p:sp>
      <p:sp>
        <p:nvSpPr>
          <p:cNvPr id="66564" name="Rectangle 4"/>
          <p:cNvSpPr>
            <a:spLocks noGrp="1" noChangeArrowheads="1"/>
          </p:cNvSpPr>
          <p:nvPr>
            <p:ph type="ftr" sz="quarter" idx="2"/>
          </p:nvPr>
        </p:nvSpPr>
        <p:spPr bwMode="auto">
          <a:xfrm>
            <a:off x="0" y="8893955"/>
            <a:ext cx="3067057" cy="467509"/>
          </a:xfrm>
          <a:prstGeom prst="rect">
            <a:avLst/>
          </a:prstGeom>
          <a:noFill/>
          <a:ln w="9525">
            <a:noFill/>
            <a:miter lim="800000"/>
            <a:headEnd/>
            <a:tailEnd/>
          </a:ln>
          <a:effectLst/>
        </p:spPr>
        <p:txBody>
          <a:bodyPr vert="horz" wrap="square" lIns="93047" tIns="46523" rIns="93047" bIns="46523" numCol="1" anchor="b" anchorCtr="0" compatLnSpc="1">
            <a:prstTxWarp prst="textNoShape">
              <a:avLst/>
            </a:prstTxWarp>
          </a:bodyPr>
          <a:lstStyle>
            <a:lvl1pPr>
              <a:defRPr sz="1300" i="0">
                <a:latin typeface="Arial" pitchFamily="34" charset="0"/>
              </a:defRPr>
            </a:lvl1pPr>
          </a:lstStyle>
          <a:p>
            <a:pPr>
              <a:defRPr/>
            </a:pPr>
            <a:endParaRPr lang="en-US"/>
          </a:p>
        </p:txBody>
      </p:sp>
      <p:sp>
        <p:nvSpPr>
          <p:cNvPr id="66565" name="Rectangle 5"/>
          <p:cNvSpPr>
            <a:spLocks noGrp="1" noChangeArrowheads="1"/>
          </p:cNvSpPr>
          <p:nvPr>
            <p:ph type="sldNum" sz="quarter" idx="3"/>
          </p:nvPr>
        </p:nvSpPr>
        <p:spPr bwMode="auto">
          <a:xfrm>
            <a:off x="4008399" y="8893955"/>
            <a:ext cx="3067057" cy="467509"/>
          </a:xfrm>
          <a:prstGeom prst="rect">
            <a:avLst/>
          </a:prstGeom>
          <a:noFill/>
          <a:ln w="9525">
            <a:noFill/>
            <a:miter lim="800000"/>
            <a:headEnd/>
            <a:tailEnd/>
          </a:ln>
          <a:effectLst/>
        </p:spPr>
        <p:txBody>
          <a:bodyPr vert="horz" wrap="square" lIns="93047" tIns="46523" rIns="93047" bIns="46523" numCol="1" anchor="b" anchorCtr="0" compatLnSpc="1">
            <a:prstTxWarp prst="textNoShape">
              <a:avLst/>
            </a:prstTxWarp>
          </a:bodyPr>
          <a:lstStyle>
            <a:lvl1pPr algn="r">
              <a:defRPr sz="1300" i="0">
                <a:latin typeface="Arial" pitchFamily="34" charset="0"/>
              </a:defRPr>
            </a:lvl1pPr>
          </a:lstStyle>
          <a:p>
            <a:pPr>
              <a:defRPr/>
            </a:pPr>
            <a:fld id="{8CBEDFDD-9037-485D-8D2E-F3A8F87E4718}" type="slidenum">
              <a:rPr lang="en-US"/>
              <a:pPr>
                <a:defRPr/>
              </a:pPr>
              <a:t>‹#›</a:t>
            </a:fld>
            <a:endParaRPr lang="en-US"/>
          </a:p>
        </p:txBody>
      </p:sp>
    </p:spTree>
    <p:extLst>
      <p:ext uri="{BB962C8B-B14F-4D97-AF65-F5344CB8AC3E}">
        <p14:creationId xmlns:p14="http://schemas.microsoft.com/office/powerpoint/2010/main" val="1222946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1"/>
            <a:ext cx="3067057" cy="467509"/>
          </a:xfrm>
          <a:prstGeom prst="rect">
            <a:avLst/>
          </a:prstGeom>
          <a:noFill/>
          <a:ln w="9525">
            <a:noFill/>
            <a:miter lim="800000"/>
            <a:headEnd/>
            <a:tailEnd/>
          </a:ln>
          <a:effectLst/>
        </p:spPr>
        <p:txBody>
          <a:bodyPr vert="horz" wrap="square" lIns="93931" tIns="46965" rIns="93931" bIns="46965" numCol="1" anchor="t" anchorCtr="0" compatLnSpc="1">
            <a:prstTxWarp prst="textNoShape">
              <a:avLst/>
            </a:prstTxWarp>
          </a:bodyPr>
          <a:lstStyle>
            <a:lvl1pPr defTabSz="938545">
              <a:defRPr sz="1300" i="0">
                <a:latin typeface="Arial" pitchFamily="34" charset="0"/>
              </a:defRPr>
            </a:lvl1pPr>
          </a:lstStyle>
          <a:p>
            <a:pPr>
              <a:defRPr/>
            </a:pPr>
            <a:endParaRPr lang="en-US"/>
          </a:p>
        </p:txBody>
      </p:sp>
      <p:sp>
        <p:nvSpPr>
          <p:cNvPr id="13315" name="Rectangle 3"/>
          <p:cNvSpPr>
            <a:spLocks noGrp="1" noChangeArrowheads="1"/>
          </p:cNvSpPr>
          <p:nvPr>
            <p:ph type="dt" idx="1"/>
          </p:nvPr>
        </p:nvSpPr>
        <p:spPr bwMode="auto">
          <a:xfrm>
            <a:off x="4008399" y="1"/>
            <a:ext cx="3067057" cy="467509"/>
          </a:xfrm>
          <a:prstGeom prst="rect">
            <a:avLst/>
          </a:prstGeom>
          <a:noFill/>
          <a:ln w="9525">
            <a:noFill/>
            <a:miter lim="800000"/>
            <a:headEnd/>
            <a:tailEnd/>
          </a:ln>
          <a:effectLst/>
        </p:spPr>
        <p:txBody>
          <a:bodyPr vert="horz" wrap="square" lIns="93931" tIns="46965" rIns="93931" bIns="46965" numCol="1" anchor="t" anchorCtr="0" compatLnSpc="1">
            <a:prstTxWarp prst="textNoShape">
              <a:avLst/>
            </a:prstTxWarp>
          </a:bodyPr>
          <a:lstStyle>
            <a:lvl1pPr algn="r" defTabSz="938545">
              <a:defRPr sz="1300" i="0">
                <a:latin typeface="Arial" pitchFamily="34" charset="0"/>
              </a:defRPr>
            </a:lvl1pPr>
          </a:lstStyle>
          <a:p>
            <a:pPr>
              <a:defRPr/>
            </a:pPr>
            <a:endParaRPr lang="en-US"/>
          </a:p>
        </p:txBody>
      </p:sp>
      <p:sp>
        <p:nvSpPr>
          <p:cNvPr id="26628" name="Rectangle 4"/>
          <p:cNvSpPr>
            <a:spLocks noGrp="1" noRot="1" noChangeAspect="1" noChangeArrowheads="1" noTextEdit="1"/>
          </p:cNvSpPr>
          <p:nvPr>
            <p:ph type="sldImg" idx="2"/>
          </p:nvPr>
        </p:nvSpPr>
        <p:spPr bwMode="auto">
          <a:xfrm>
            <a:off x="1198563" y="703263"/>
            <a:ext cx="4679950" cy="3509962"/>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708032" y="4447784"/>
            <a:ext cx="5661012" cy="4212416"/>
          </a:xfrm>
          <a:prstGeom prst="rect">
            <a:avLst/>
          </a:prstGeom>
          <a:noFill/>
          <a:ln w="9525">
            <a:noFill/>
            <a:miter lim="800000"/>
            <a:headEnd/>
            <a:tailEnd/>
          </a:ln>
          <a:effectLst/>
        </p:spPr>
        <p:txBody>
          <a:bodyPr vert="horz" wrap="square" lIns="93931" tIns="46965" rIns="93931" bIns="4696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893955"/>
            <a:ext cx="3067057" cy="467509"/>
          </a:xfrm>
          <a:prstGeom prst="rect">
            <a:avLst/>
          </a:prstGeom>
          <a:noFill/>
          <a:ln w="9525">
            <a:noFill/>
            <a:miter lim="800000"/>
            <a:headEnd/>
            <a:tailEnd/>
          </a:ln>
          <a:effectLst/>
        </p:spPr>
        <p:txBody>
          <a:bodyPr vert="horz" wrap="square" lIns="93931" tIns="46965" rIns="93931" bIns="46965" numCol="1" anchor="b" anchorCtr="0" compatLnSpc="1">
            <a:prstTxWarp prst="textNoShape">
              <a:avLst/>
            </a:prstTxWarp>
          </a:bodyPr>
          <a:lstStyle>
            <a:lvl1pPr defTabSz="938545">
              <a:defRPr sz="1300" i="0">
                <a:latin typeface="Arial" pitchFamily="34" charset="0"/>
              </a:defRPr>
            </a:lvl1pPr>
          </a:lstStyle>
          <a:p>
            <a:pPr>
              <a:defRPr/>
            </a:pPr>
            <a:endParaRPr lang="en-US"/>
          </a:p>
        </p:txBody>
      </p:sp>
      <p:sp>
        <p:nvSpPr>
          <p:cNvPr id="13319" name="Rectangle 7"/>
          <p:cNvSpPr>
            <a:spLocks noGrp="1" noChangeArrowheads="1"/>
          </p:cNvSpPr>
          <p:nvPr>
            <p:ph type="sldNum" sz="quarter" idx="5"/>
          </p:nvPr>
        </p:nvSpPr>
        <p:spPr bwMode="auto">
          <a:xfrm>
            <a:off x="4008399" y="8893955"/>
            <a:ext cx="3067057" cy="467509"/>
          </a:xfrm>
          <a:prstGeom prst="rect">
            <a:avLst/>
          </a:prstGeom>
          <a:noFill/>
          <a:ln w="9525">
            <a:noFill/>
            <a:miter lim="800000"/>
            <a:headEnd/>
            <a:tailEnd/>
          </a:ln>
          <a:effectLst/>
        </p:spPr>
        <p:txBody>
          <a:bodyPr vert="horz" wrap="square" lIns="93931" tIns="46965" rIns="93931" bIns="46965" numCol="1" anchor="b" anchorCtr="0" compatLnSpc="1">
            <a:prstTxWarp prst="textNoShape">
              <a:avLst/>
            </a:prstTxWarp>
          </a:bodyPr>
          <a:lstStyle>
            <a:lvl1pPr algn="r" defTabSz="938545">
              <a:defRPr sz="1300" i="0">
                <a:latin typeface="Arial" pitchFamily="34" charset="0"/>
              </a:defRPr>
            </a:lvl1pPr>
          </a:lstStyle>
          <a:p>
            <a:pPr>
              <a:defRPr/>
            </a:pPr>
            <a:fld id="{9FAED7B4-E54D-4A89-850A-B743173B9908}" type="slidenum">
              <a:rPr lang="en-US"/>
              <a:pPr>
                <a:defRPr/>
              </a:pPr>
              <a:t>‹#›</a:t>
            </a:fld>
            <a:endParaRPr lang="en-US"/>
          </a:p>
        </p:txBody>
      </p:sp>
    </p:spTree>
    <p:extLst>
      <p:ext uri="{BB962C8B-B14F-4D97-AF65-F5344CB8AC3E}">
        <p14:creationId xmlns:p14="http://schemas.microsoft.com/office/powerpoint/2010/main" val="9840753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A0915AEF-0D5B-4D23-988F-22E5ACB0B7CD}" type="slidenum">
              <a:rPr lang="en-US" smtClean="0">
                <a:latin typeface="Arial" charset="0"/>
              </a:rPr>
              <a:pPr/>
              <a:t>1</a:t>
            </a:fld>
            <a:endParaRPr lang="en-US" smtClean="0">
              <a:latin typeface="Arial"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2990210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7B85EB-6EF8-44AB-B37D-6AC9BB8AE599}" type="slidenum">
              <a:rPr lang="en-US" altLang="en-US"/>
              <a:pPr/>
              <a:t>15</a:t>
            </a:fld>
            <a:endParaRPr lang="en-US" alt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pPr>
              <a:spcBef>
                <a:spcPct val="0"/>
              </a:spcBef>
              <a:buFontTx/>
              <a:buChar char="•"/>
            </a:pPr>
            <a:r>
              <a:rPr lang="en-US" altLang="en-US" sz="1000">
                <a:solidFill>
                  <a:srgbClr val="000000"/>
                </a:solidFill>
                <a:latin typeface="Times New Roman" panose="02020603050405020304" pitchFamily="18" charset="0"/>
              </a:rPr>
              <a:t>Every program that we evaluate is essentially an organism1 in a population of similar programs that constitutes its species. Program theories, whether stated explicitly or not, make up the essential instructions of the program. Within each program species there is variation. Programs have unique characteristics: the people who implement them, the activities that constitute them, the setting and assumptions that guide them, the participants who take part in them. This program variation is essential for their evolution. </a:t>
            </a:r>
            <a:endParaRPr lang="en-US" altLang="en-US" sz="1000">
              <a:latin typeface="Times New Roman" panose="02020603050405020304" pitchFamily="18" charset="0"/>
            </a:endParaRPr>
          </a:p>
          <a:p>
            <a:pPr>
              <a:spcBef>
                <a:spcPct val="0"/>
              </a:spcBef>
              <a:buFontTx/>
              <a:buChar char="•"/>
            </a:pPr>
            <a:r>
              <a:rPr lang="en-US" altLang="en-US" sz="1000">
                <a:latin typeface="Times New Roman" panose="02020603050405020304" pitchFamily="18" charset="0"/>
              </a:rPr>
              <a:t>Program variations are implemented, have consequences, and are selected for in subsequent program generations. Some programs, their characteristics and theories survive over time; most become extinct. Programs and program theories get selected and survive because of the fitness of their characteristics to a specific environmental or ecological niche. While most of us probably hope or believe that programs are selected for using rational criteria to yield specific desirable characteristics or outcomes, in many situations they probably survive because people like them, get used to them, or because there are institutional, political and economic forces that favor their survival. </a:t>
            </a:r>
          </a:p>
          <a:p>
            <a:pPr>
              <a:spcBef>
                <a:spcPct val="0"/>
              </a:spcBef>
              <a:buFontTx/>
              <a:buChar char="•"/>
            </a:pPr>
            <a:r>
              <a:rPr lang="en-US" altLang="en-US" sz="1000">
                <a:latin typeface="Times New Roman" panose="02020603050405020304" pitchFamily="18" charset="0"/>
              </a:rPr>
              <a:t>Over time, programs and their theories evolve. This evolution is based on the same principle of natural selection that underlies all evolution in life. The process of consciously developing and evolving programs is a type of artificial selection, a special subtype of natural selection. Evaluation can play a key role in that artificial selection, both in encouraging and enhancing variability and in providing feedback and influencing selection. As in evolution generally, it’s not clear where program evolution is heading or whether any adaptation can be said to constitute ‘progress.’ Slight variations and adaptations can survive that subsequently make little apparent sense. Program features may exist today that were adaptive in the past but remain largely as residuals, long beyond their original adaptive genesis. </a:t>
            </a:r>
          </a:p>
        </p:txBody>
      </p:sp>
    </p:spTree>
    <p:extLst>
      <p:ext uri="{BB962C8B-B14F-4D97-AF65-F5344CB8AC3E}">
        <p14:creationId xmlns:p14="http://schemas.microsoft.com/office/powerpoint/2010/main" val="338701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26048-39E2-493D-8E95-96BB03C9AB39}" type="slidenum">
              <a:rPr lang="en-US" altLang="en-US"/>
              <a:pPr/>
              <a:t>17</a:t>
            </a:fld>
            <a:endParaRPr lang="en-US" alt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pPr>
              <a:spcBef>
                <a:spcPct val="0"/>
              </a:spcBef>
              <a:buFontTx/>
              <a:buChar char="•"/>
            </a:pPr>
            <a:r>
              <a:rPr lang="en-US" altLang="en-US">
                <a:latin typeface="Times New Roman" panose="02020603050405020304" pitchFamily="18" charset="0"/>
              </a:rPr>
              <a:t>Just as with other organisms in nature, in addition to their participation in a broader species, each program has its own individual life, a unique life course that moves through various phases. Programs are born or initiated. They grow and change as they are implemented and revised. They mature and may reach a relatively stable state sometimes becoming routinized and standardized. And, they regenerate, die, are translated and disseminated, and so on, starting new cycles of program instances. </a:t>
            </a:r>
          </a:p>
          <a:p>
            <a:endParaRPr lang="en-US" altLang="en-US"/>
          </a:p>
          <a:p>
            <a:endParaRPr lang="en-US" altLang="en-US"/>
          </a:p>
        </p:txBody>
      </p:sp>
    </p:spTree>
    <p:extLst>
      <p:ext uri="{BB962C8B-B14F-4D97-AF65-F5344CB8AC3E}">
        <p14:creationId xmlns:p14="http://schemas.microsoft.com/office/powerpoint/2010/main" val="40185717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Rectangle 8"/>
          <p:cNvSpPr/>
          <p:nvPr/>
        </p:nvSpPr>
        <p:spPr>
          <a:xfrm>
            <a:off x="0" y="1"/>
            <a:ext cx="9144000" cy="222251"/>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Title 18"/>
          <p:cNvSpPr txBox="1">
            <a:spLocks/>
          </p:cNvSpPr>
          <p:nvPr/>
        </p:nvSpPr>
        <p:spPr>
          <a:xfrm>
            <a:off x="638700" y="4241800"/>
            <a:ext cx="7215996" cy="1117600"/>
          </a:xfrm>
          <a:prstGeom prst="rect">
            <a:avLst/>
          </a:prstGeom>
        </p:spPr>
        <p:txBody>
          <a:bodyPr vert="horz" lIns="91440" tIns="45720" rIns="91440" bIns="45720" rtlCol="0" anchor="t">
            <a:normAutofit/>
          </a:bodyPr>
          <a:lstStyle>
            <a:lvl1pPr algn="l" defTabSz="914377" rtl="0" eaLnBrk="1" latinLnBrk="0" hangingPunct="1">
              <a:spcBef>
                <a:spcPct val="0"/>
              </a:spcBef>
              <a:buNone/>
              <a:defRPr sz="3200" kern="1200" baseline="0">
                <a:solidFill>
                  <a:schemeClr val="tx1">
                    <a:lumMod val="95000"/>
                    <a:lumOff val="5000"/>
                  </a:schemeClr>
                </a:solidFill>
                <a:latin typeface="+mj-lt"/>
                <a:ea typeface="+mj-ea"/>
                <a:cs typeface="+mj-cs"/>
              </a:defRPr>
            </a:lvl1pPr>
          </a:lstStyle>
          <a:p>
            <a:endParaRPr lang="en-US" sz="3200" dirty="0"/>
          </a:p>
        </p:txBody>
      </p:sp>
      <p:sp>
        <p:nvSpPr>
          <p:cNvPr id="6" name="Title 1"/>
          <p:cNvSpPr>
            <a:spLocks noGrp="1"/>
          </p:cNvSpPr>
          <p:nvPr>
            <p:ph type="ctrTitle"/>
          </p:nvPr>
        </p:nvSpPr>
        <p:spPr>
          <a:xfrm>
            <a:off x="457200" y="2819296"/>
            <a:ext cx="7848600" cy="752473"/>
          </a:xfrm>
        </p:spPr>
        <p:txBody>
          <a:bodyPr anchor="t">
            <a:normAutofit/>
          </a:bodyPr>
          <a:lstStyle>
            <a:lvl1pPr algn="l">
              <a:defRPr sz="2800">
                <a:solidFill>
                  <a:schemeClr val="tx1"/>
                </a:solidFill>
                <a:latin typeface="Arial" charset="0"/>
                <a:ea typeface="Arial" charset="0"/>
                <a:cs typeface="Arial" charset="0"/>
              </a:defRPr>
            </a:lvl1pPr>
          </a:lstStyle>
          <a:p>
            <a:r>
              <a:rPr lang="en-US" smtClean="0"/>
              <a:t>Click to edit Master title style</a:t>
            </a:r>
            <a:endParaRPr lang="en-US"/>
          </a:p>
        </p:txBody>
      </p:sp>
      <p:sp>
        <p:nvSpPr>
          <p:cNvPr id="8" name="Subtitle 2"/>
          <p:cNvSpPr>
            <a:spLocks noGrp="1"/>
          </p:cNvSpPr>
          <p:nvPr>
            <p:ph type="subTitle" idx="1"/>
          </p:nvPr>
        </p:nvSpPr>
        <p:spPr>
          <a:xfrm>
            <a:off x="457200" y="3802592"/>
            <a:ext cx="7086600" cy="1353609"/>
          </a:xfrm>
        </p:spPr>
        <p:txBody>
          <a:bodyPr anchor="t">
            <a:normAutofit/>
          </a:bodyPr>
          <a:lstStyle>
            <a:lvl1pPr marL="0" indent="0" algn="l">
              <a:buNone/>
              <a:defRPr sz="2000">
                <a:solidFill>
                  <a:schemeClr val="accent5"/>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10" name="Date Placeholder 3"/>
          <p:cNvSpPr>
            <a:spLocks noGrp="1"/>
          </p:cNvSpPr>
          <p:nvPr>
            <p:ph type="dt" sz="half" idx="10"/>
          </p:nvPr>
        </p:nvSpPr>
        <p:spPr>
          <a:xfrm>
            <a:off x="533400" y="5726644"/>
            <a:ext cx="2743200" cy="486833"/>
          </a:xfrm>
          <a:prstGeom prst="rect">
            <a:avLst/>
          </a:prstGeom>
        </p:spPr>
        <p:txBody>
          <a:bodyPr anchor="t"/>
          <a:lstStyle>
            <a:lvl1pPr algn="l">
              <a:defRPr sz="1400">
                <a:solidFill>
                  <a:schemeClr val="accent5"/>
                </a:solidFill>
                <a:latin typeface="Arial" charset="0"/>
                <a:ea typeface="Arial" charset="0"/>
                <a:cs typeface="Arial" charset="0"/>
              </a:defRPr>
            </a:lvl1pPr>
          </a:lstStyle>
          <a:p>
            <a:pPr>
              <a:defRPr/>
            </a:pPr>
            <a:endParaRPr lang="en-US"/>
          </a:p>
        </p:txBody>
      </p:sp>
      <p:pic>
        <p:nvPicPr>
          <p:cNvPr id="11" name="Picture 10"/>
          <p:cNvPicPr>
            <a:picLocks noChangeAspect="1" noChangeArrowheads="1"/>
          </p:cNvPicPr>
          <p:nvPr userDrawn="1"/>
        </p:nvPicPr>
        <p:blipFill>
          <a:blip r:embed="rId2" cstate="print"/>
          <a:srcRect/>
          <a:stretch>
            <a:fillRect/>
          </a:stretch>
        </p:blipFill>
        <p:spPr bwMode="auto">
          <a:xfrm>
            <a:off x="0" y="0"/>
            <a:ext cx="990600" cy="904875"/>
          </a:xfrm>
          <a:prstGeom prst="rect">
            <a:avLst/>
          </a:prstGeom>
          <a:noFill/>
          <a:ln w="9525">
            <a:noFill/>
            <a:miter lim="800000"/>
            <a:headEnd/>
            <a:tailEnd/>
          </a:ln>
        </p:spPr>
      </p:pic>
      <p:sp>
        <p:nvSpPr>
          <p:cNvPr id="12" name="Line 11"/>
          <p:cNvSpPr>
            <a:spLocks noChangeShapeType="1"/>
          </p:cNvSpPr>
          <p:nvPr userDrawn="1"/>
        </p:nvSpPr>
        <p:spPr bwMode="auto">
          <a:xfrm>
            <a:off x="0" y="914400"/>
            <a:ext cx="5867400" cy="0"/>
          </a:xfrm>
          <a:prstGeom prst="line">
            <a:avLst/>
          </a:prstGeom>
          <a:noFill/>
          <a:ln w="76200">
            <a:solidFill>
              <a:srgbClr val="B41B1D"/>
            </a:solidFill>
            <a:round/>
            <a:headEnd/>
            <a:tailEnd/>
          </a:ln>
          <a:effectLst/>
        </p:spPr>
        <p:txBody>
          <a:bodyPr/>
          <a:lstStyle/>
          <a:p>
            <a:pPr>
              <a:defRPr/>
            </a:pPr>
            <a:endParaRPr lang="en-US" i="0"/>
          </a:p>
        </p:txBody>
      </p:sp>
      <p:sp>
        <p:nvSpPr>
          <p:cNvPr id="13" name="Rectangle 14"/>
          <p:cNvSpPr>
            <a:spLocks noChangeArrowheads="1"/>
          </p:cNvSpPr>
          <p:nvPr userDrawn="1"/>
        </p:nvSpPr>
        <p:spPr bwMode="auto">
          <a:xfrm>
            <a:off x="990600" y="0"/>
            <a:ext cx="8153400" cy="944563"/>
          </a:xfrm>
          <a:prstGeom prst="rect">
            <a:avLst/>
          </a:prstGeom>
          <a:solidFill>
            <a:srgbClr val="B41B1D"/>
          </a:solidFill>
          <a:ln w="9525">
            <a:solidFill>
              <a:srgbClr val="B41B1D"/>
            </a:solidFill>
            <a:miter lim="800000"/>
            <a:headEnd/>
            <a:tailEnd/>
          </a:ln>
          <a:effectLst/>
        </p:spPr>
        <p:txBody>
          <a:bodyPr wrap="none" anchor="ctr"/>
          <a:lstStyle/>
          <a:p>
            <a:pPr>
              <a:defRPr/>
            </a:pPr>
            <a:r>
              <a:rPr lang="en-US" sz="1800" b="1" i="0" dirty="0">
                <a:solidFill>
                  <a:schemeClr val="bg1"/>
                </a:solidFill>
              </a:rPr>
              <a:t>Cornell University</a:t>
            </a:r>
          </a:p>
          <a:p>
            <a:pPr>
              <a:defRPr/>
            </a:pPr>
            <a:r>
              <a:rPr lang="en-US" sz="1200" i="0" dirty="0">
                <a:solidFill>
                  <a:schemeClr val="bg1"/>
                </a:solidFill>
              </a:rPr>
              <a:t>Cornell Office for Research </a:t>
            </a:r>
            <a:endParaRPr lang="en-US" sz="1200" i="0" dirty="0" smtClean="0">
              <a:solidFill>
                <a:schemeClr val="bg1"/>
              </a:solidFill>
            </a:endParaRPr>
          </a:p>
          <a:p>
            <a:pPr>
              <a:defRPr/>
            </a:pPr>
            <a:r>
              <a:rPr lang="en-US" sz="1200" i="0" dirty="0" smtClean="0">
                <a:solidFill>
                  <a:schemeClr val="bg1"/>
                </a:solidFill>
              </a:rPr>
              <a:t>on </a:t>
            </a:r>
            <a:r>
              <a:rPr lang="en-US" sz="1200" i="0" dirty="0">
                <a:solidFill>
                  <a:schemeClr val="bg1"/>
                </a:solidFill>
              </a:rPr>
              <a:t>Evaluation (CORE)</a:t>
            </a:r>
          </a:p>
        </p:txBody>
      </p:sp>
    </p:spTree>
    <p:extLst>
      <p:ext uri="{BB962C8B-B14F-4D97-AF65-F5344CB8AC3E}">
        <p14:creationId xmlns:p14="http://schemas.microsoft.com/office/powerpoint/2010/main" val="176700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Rectangle 9"/>
          <p:cNvSpPr/>
          <p:nvPr/>
        </p:nvSpPr>
        <p:spPr>
          <a:xfrm>
            <a:off x="0" y="1"/>
            <a:ext cx="9144000" cy="222251"/>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sz="quarter" idx="13"/>
          </p:nvPr>
        </p:nvSpPr>
        <p:spPr>
          <a:xfrm>
            <a:off x="285753" y="1447802"/>
            <a:ext cx="8678863" cy="3998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3"/>
          <p:cNvSpPr>
            <a:spLocks noGrp="1"/>
          </p:cNvSpPr>
          <p:nvPr>
            <p:ph type="title"/>
          </p:nvPr>
        </p:nvSpPr>
        <p:spPr>
          <a:xfrm>
            <a:off x="287899" y="615757"/>
            <a:ext cx="8664908" cy="603443"/>
          </a:xfrm>
        </p:spPr>
        <p:txBody>
          <a:bodyPr/>
          <a:lstStyle>
            <a:lvl1pPr algn="l">
              <a:defRPr/>
            </a:lvl1pPr>
          </a:lstStyle>
          <a:p>
            <a:r>
              <a:rPr lang="en-US" smtClean="0"/>
              <a:t>Click to edit Master title style</a:t>
            </a:r>
            <a:endParaRPr lang="en-US" dirty="0"/>
          </a:p>
        </p:txBody>
      </p:sp>
    </p:spTree>
    <p:extLst>
      <p:ext uri="{BB962C8B-B14F-4D97-AF65-F5344CB8AC3E}">
        <p14:creationId xmlns:p14="http://schemas.microsoft.com/office/powerpoint/2010/main" val="273236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ontent w/ Graphic">
    <p:spTree>
      <p:nvGrpSpPr>
        <p:cNvPr id="1" name=""/>
        <p:cNvGrpSpPr/>
        <p:nvPr/>
      </p:nvGrpSpPr>
      <p:grpSpPr>
        <a:xfrm>
          <a:off x="0" y="0"/>
          <a:ext cx="0" cy="0"/>
          <a:chOff x="0" y="0"/>
          <a:chExt cx="0" cy="0"/>
        </a:xfrm>
      </p:grpSpPr>
      <p:sp>
        <p:nvSpPr>
          <p:cNvPr id="7" name="Rectangle 6"/>
          <p:cNvSpPr/>
          <p:nvPr/>
        </p:nvSpPr>
        <p:spPr>
          <a:xfrm>
            <a:off x="0" y="1"/>
            <a:ext cx="9144000" cy="222251"/>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TextBox 11"/>
          <p:cNvSpPr txBox="1"/>
          <p:nvPr/>
        </p:nvSpPr>
        <p:spPr>
          <a:xfrm>
            <a:off x="438726" y="4756730"/>
            <a:ext cx="8258850" cy="584775"/>
          </a:xfrm>
          <a:prstGeom prst="rect">
            <a:avLst/>
          </a:prstGeom>
          <a:noFill/>
        </p:spPr>
        <p:txBody>
          <a:bodyPr wrap="square" rtlCol="0">
            <a:spAutoFit/>
          </a:bodyPr>
          <a:lstStyle/>
          <a:p>
            <a:pPr lvl="0" algn="ctr"/>
            <a:r>
              <a:rPr lang="en-US" sz="3200" dirty="0" smtClean="0">
                <a:solidFill>
                  <a:schemeClr val="bg1"/>
                </a:solidFill>
                <a:latin typeface="Helvetica"/>
                <a:cs typeface="Helvetica"/>
              </a:rPr>
              <a:t>Photos, illustrations, graphics here.</a:t>
            </a:r>
            <a:endParaRPr lang="en-US" sz="1800" dirty="0">
              <a:solidFill>
                <a:schemeClr val="bg1"/>
              </a:solidFill>
            </a:endParaRPr>
          </a:p>
        </p:txBody>
      </p:sp>
      <p:sp>
        <p:nvSpPr>
          <p:cNvPr id="13" name="Content Placeholder 12"/>
          <p:cNvSpPr>
            <a:spLocks noGrp="1"/>
          </p:cNvSpPr>
          <p:nvPr>
            <p:ph sz="quarter" idx="13"/>
          </p:nvPr>
        </p:nvSpPr>
        <p:spPr>
          <a:xfrm>
            <a:off x="4800604" y="1447800"/>
            <a:ext cx="4050507"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itle 13"/>
          <p:cNvSpPr>
            <a:spLocks noGrp="1"/>
          </p:cNvSpPr>
          <p:nvPr>
            <p:ph type="title"/>
          </p:nvPr>
        </p:nvSpPr>
        <p:spPr>
          <a:xfrm>
            <a:off x="287899" y="615757"/>
            <a:ext cx="6554707" cy="603443"/>
          </a:xfrm>
        </p:spPr>
        <p:txBody>
          <a:bodyPr/>
          <a:lstStyle>
            <a:lvl1pPr algn="l">
              <a:defRPr/>
            </a:lvl1pPr>
          </a:lstStyle>
          <a:p>
            <a:r>
              <a:rPr lang="en-US" smtClean="0"/>
              <a:t>Click to edit Master title style</a:t>
            </a:r>
            <a:endParaRPr lang="en-US" dirty="0"/>
          </a:p>
        </p:txBody>
      </p:sp>
      <p:sp>
        <p:nvSpPr>
          <p:cNvPr id="16" name="Text Placeholder 15"/>
          <p:cNvSpPr>
            <a:spLocks noGrp="1"/>
          </p:cNvSpPr>
          <p:nvPr>
            <p:ph type="body" sz="quarter" idx="14"/>
          </p:nvPr>
        </p:nvSpPr>
        <p:spPr>
          <a:xfrm>
            <a:off x="289409" y="1447800"/>
            <a:ext cx="4358795" cy="4876800"/>
          </a:xfrm>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Box 10"/>
          <p:cNvSpPr txBox="1"/>
          <p:nvPr/>
        </p:nvSpPr>
        <p:spPr>
          <a:xfrm>
            <a:off x="3619500" y="-69413"/>
            <a:ext cx="1905000" cy="261610"/>
          </a:xfrm>
          <a:prstGeom prst="rect">
            <a:avLst/>
          </a:prstGeom>
          <a:noFill/>
        </p:spPr>
        <p:txBody>
          <a:bodyPr wrap="square" rtlCol="0">
            <a:spAutoFit/>
          </a:bodyPr>
          <a:lstStyle/>
          <a:p>
            <a:pPr algn="ctr"/>
            <a:r>
              <a:rPr lang="en-US" sz="1100" smtClean="0">
                <a:solidFill>
                  <a:schemeClr val="bg1"/>
                </a:solidFill>
              </a:rPr>
              <a:t>Cornell University</a:t>
            </a:r>
            <a:endParaRPr lang="en-US" sz="1100">
              <a:solidFill>
                <a:schemeClr val="bg1"/>
              </a:solidFill>
            </a:endParaRPr>
          </a:p>
        </p:txBody>
      </p:sp>
    </p:spTree>
    <p:extLst>
      <p:ext uri="{BB962C8B-B14F-4D97-AF65-F5344CB8AC3E}">
        <p14:creationId xmlns:p14="http://schemas.microsoft.com/office/powerpoint/2010/main" val="345632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92461130"/>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spcBef>
          <a:spcPct val="0"/>
        </a:spcBef>
        <a:buNone/>
        <a:defRPr sz="3200" kern="1200">
          <a:solidFill>
            <a:schemeClr val="accent3"/>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1pPr>
      <a:lvl2pPr marL="742932" indent="-28574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3pPr>
      <a:lvl4pPr marL="1600160"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4pPr>
      <a:lvl5pPr marL="2057349"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www.quantamagazine.org/ants-build-complex-structures-with-a-few-simple-rules-2014040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core.human.cornell.edu/" TargetMode="External"/><Relationship Id="rId2" Type="http://schemas.openxmlformats.org/officeDocument/2006/relationships/hyperlink" Target="mailto:wmt1@cornell.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710967" y="1439998"/>
            <a:ext cx="7772400" cy="1001198"/>
          </a:xfrm>
        </p:spPr>
        <p:txBody>
          <a:bodyPr/>
          <a:lstStyle/>
          <a:p>
            <a:pPr algn="ctr"/>
            <a:r>
              <a:rPr lang="en-US" dirty="0" smtClean="0"/>
              <a:t>Perspectives on Program Evaluation: </a:t>
            </a:r>
            <a:br>
              <a:rPr lang="en-US" dirty="0" smtClean="0"/>
            </a:br>
            <a:r>
              <a:rPr lang="en-US" sz="2000" dirty="0" smtClean="0"/>
              <a:t>Evolutionary Systems Evaluation</a:t>
            </a:r>
            <a:endParaRPr lang="en-US" sz="1400" dirty="0" smtClean="0"/>
          </a:p>
        </p:txBody>
      </p:sp>
      <p:sp>
        <p:nvSpPr>
          <p:cNvPr id="3075" name="Rectangle 5"/>
          <p:cNvSpPr>
            <a:spLocks noGrp="1" noChangeArrowheads="1"/>
          </p:cNvSpPr>
          <p:nvPr>
            <p:ph type="subTitle" idx="1"/>
          </p:nvPr>
        </p:nvSpPr>
        <p:spPr>
          <a:xfrm>
            <a:off x="542166" y="4857226"/>
            <a:ext cx="8278153" cy="1819728"/>
          </a:xfrm>
        </p:spPr>
        <p:txBody>
          <a:bodyPr>
            <a:normAutofit lnSpcReduction="10000"/>
          </a:bodyPr>
          <a:lstStyle/>
          <a:p>
            <a:pPr algn="r"/>
            <a:r>
              <a:rPr lang="en-US" sz="1600" dirty="0" smtClean="0"/>
              <a:t>Lecture</a:t>
            </a:r>
            <a:r>
              <a:rPr lang="en-US" sz="1200" dirty="0" smtClean="0"/>
              <a:t> </a:t>
            </a:r>
          </a:p>
          <a:p>
            <a:pPr algn="r"/>
            <a:r>
              <a:rPr lang="en-US" sz="1200" dirty="0" smtClean="0"/>
              <a:t>prepared for the </a:t>
            </a:r>
          </a:p>
          <a:p>
            <a:pPr algn="r"/>
            <a:r>
              <a:rPr lang="en-US" sz="1600" dirty="0" smtClean="0"/>
              <a:t>National Centre for External </a:t>
            </a:r>
          </a:p>
          <a:p>
            <a:pPr algn="r"/>
            <a:r>
              <a:rPr lang="en-US" sz="1600" dirty="0" smtClean="0"/>
              <a:t>Evaluation of Education (NCEEE)</a:t>
            </a:r>
          </a:p>
          <a:p>
            <a:pPr algn="r"/>
            <a:endParaRPr lang="en-US" sz="1600" dirty="0"/>
          </a:p>
          <a:p>
            <a:pPr algn="r"/>
            <a:r>
              <a:rPr lang="en-US" sz="1600" dirty="0" smtClean="0"/>
              <a:t>May 23, 2019</a:t>
            </a:r>
            <a:endParaRPr lang="en-US" sz="1600" dirty="0"/>
          </a:p>
          <a:p>
            <a:pPr algn="r"/>
            <a:r>
              <a:rPr lang="en-US" sz="1200" dirty="0" smtClean="0"/>
              <a:t>Zagreb, Croatia</a:t>
            </a:r>
            <a:endParaRPr lang="en-US" sz="1200" dirty="0"/>
          </a:p>
          <a:p>
            <a:pPr algn="r"/>
            <a:endParaRPr lang="en-US" sz="1600" dirty="0" smtClean="0"/>
          </a:p>
          <a:p>
            <a:pPr algn="r"/>
            <a:endParaRPr lang="en-US" sz="1600" dirty="0">
              <a:solidFill>
                <a:srgbClr val="0000FF"/>
              </a:solidFill>
            </a:endParaRPr>
          </a:p>
        </p:txBody>
      </p:sp>
      <p:sp>
        <p:nvSpPr>
          <p:cNvPr id="5" name="Rectangle 5"/>
          <p:cNvSpPr txBox="1">
            <a:spLocks noChangeArrowheads="1"/>
          </p:cNvSpPr>
          <p:nvPr/>
        </p:nvSpPr>
        <p:spPr bwMode="auto">
          <a:xfrm>
            <a:off x="1343247" y="2766448"/>
            <a:ext cx="6400800" cy="748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600" i="0" kern="0" dirty="0" smtClean="0"/>
              <a:t>William M. Trochim</a:t>
            </a:r>
          </a:p>
          <a:p>
            <a:r>
              <a:rPr lang="en-US" sz="1200" i="0" kern="0" dirty="0" smtClean="0"/>
              <a:t>Cornell University</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Part-Whole Relationships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8583" y="1740092"/>
            <a:ext cx="3330416" cy="4349931"/>
          </a:xfrm>
          <a:prstGeom prst="rect">
            <a:avLst/>
          </a:prstGeom>
        </p:spPr>
      </p:pic>
      <p:grpSp>
        <p:nvGrpSpPr>
          <p:cNvPr id="2" name="Group 1"/>
          <p:cNvGrpSpPr/>
          <p:nvPr/>
        </p:nvGrpSpPr>
        <p:grpSpPr>
          <a:xfrm>
            <a:off x="919808" y="2371652"/>
            <a:ext cx="2990064" cy="1696648"/>
            <a:chOff x="919808" y="2371652"/>
            <a:chExt cx="2990064" cy="1696648"/>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808" y="2761183"/>
              <a:ext cx="1156672" cy="116085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4827" y="2371652"/>
              <a:ext cx="1425045" cy="1696648"/>
            </a:xfrm>
            <a:prstGeom prst="rect">
              <a:avLst/>
            </a:prstGeom>
          </p:spPr>
        </p:pic>
      </p:grpSp>
      <p:sp>
        <p:nvSpPr>
          <p:cNvPr id="7" name="TextBox 6"/>
          <p:cNvSpPr txBox="1"/>
          <p:nvPr/>
        </p:nvSpPr>
        <p:spPr>
          <a:xfrm>
            <a:off x="640368" y="4365158"/>
            <a:ext cx="3036072" cy="707886"/>
          </a:xfrm>
          <a:prstGeom prst="rect">
            <a:avLst/>
          </a:prstGeom>
          <a:noFill/>
        </p:spPr>
        <p:txBody>
          <a:bodyPr wrap="square" rtlCol="0">
            <a:spAutoFit/>
          </a:bodyPr>
          <a:lstStyle/>
          <a:p>
            <a:r>
              <a:rPr lang="en-US" sz="2000" i="0" dirty="0" smtClean="0">
                <a:solidFill>
                  <a:srgbClr val="B41B1D"/>
                </a:solidFill>
              </a:rPr>
              <a:t>The “whole” is more than the sum of its parts</a:t>
            </a:r>
            <a:endParaRPr lang="en-US" sz="2000" i="0" dirty="0">
              <a:solidFill>
                <a:srgbClr val="B41B1D"/>
              </a:solidFill>
            </a:endParaRPr>
          </a:p>
        </p:txBody>
      </p:sp>
      <p:sp>
        <p:nvSpPr>
          <p:cNvPr id="8" name="TextBox 7"/>
          <p:cNvSpPr txBox="1"/>
          <p:nvPr/>
        </p:nvSpPr>
        <p:spPr>
          <a:xfrm>
            <a:off x="6455666" y="-41190"/>
            <a:ext cx="2696572" cy="276999"/>
          </a:xfrm>
          <a:prstGeom prst="rect">
            <a:avLst/>
          </a:prstGeom>
          <a:noFill/>
        </p:spPr>
        <p:txBody>
          <a:bodyPr wrap="none" rtlCol="0">
            <a:spAutoFit/>
          </a:bodyPr>
          <a:lstStyle/>
          <a:p>
            <a:r>
              <a:rPr lang="en-US" sz="1200" dirty="0" smtClean="0">
                <a:solidFill>
                  <a:schemeClr val="bg1"/>
                </a:solidFill>
              </a:rPr>
              <a:t>Systems Theory &amp; Systems Thinking</a:t>
            </a:r>
            <a:endParaRPr lang="en-US" sz="1200" dirty="0">
              <a:solidFill>
                <a:schemeClr val="bg1"/>
              </a:solidFill>
            </a:endParaRPr>
          </a:p>
        </p:txBody>
      </p:sp>
      <p:sp>
        <p:nvSpPr>
          <p:cNvPr id="9" name="TextBox 8"/>
          <p:cNvSpPr txBox="1"/>
          <p:nvPr/>
        </p:nvSpPr>
        <p:spPr>
          <a:xfrm>
            <a:off x="1262325" y="5234250"/>
            <a:ext cx="3036072" cy="707886"/>
          </a:xfrm>
          <a:prstGeom prst="rect">
            <a:avLst/>
          </a:prstGeom>
          <a:noFill/>
        </p:spPr>
        <p:txBody>
          <a:bodyPr wrap="square" rtlCol="0">
            <a:spAutoFit/>
          </a:bodyPr>
          <a:lstStyle/>
          <a:p>
            <a:r>
              <a:rPr lang="en-US" sz="2000" i="0" dirty="0" smtClean="0">
                <a:solidFill>
                  <a:srgbClr val="B41B1D"/>
                </a:solidFill>
              </a:rPr>
              <a:t>A program is more than the sum of its activities</a:t>
            </a:r>
            <a:endParaRPr lang="en-US" sz="2000" i="0" dirty="0">
              <a:solidFill>
                <a:srgbClr val="B41B1D"/>
              </a:solidFill>
            </a:endParaRPr>
          </a:p>
        </p:txBody>
      </p:sp>
    </p:spTree>
    <p:extLst>
      <p:ext uri="{BB962C8B-B14F-4D97-AF65-F5344CB8AC3E}">
        <p14:creationId xmlns:p14="http://schemas.microsoft.com/office/powerpoint/2010/main" val="422241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Complexity</a:t>
            </a:r>
            <a:endParaRPr lang="en-US" dirty="0"/>
          </a:p>
        </p:txBody>
      </p:sp>
      <p:pic>
        <p:nvPicPr>
          <p:cNvPr id="4" name="Picture 2" descr="C:\Documents and Settings\cer17\My Documents\My Pictures\protocol\auto1.jpg"/>
          <p:cNvPicPr>
            <a:picLocks noChangeAspect="1" noChangeArrowheads="1"/>
          </p:cNvPicPr>
          <p:nvPr/>
        </p:nvPicPr>
        <p:blipFill>
          <a:blip r:embed="rId2" cstate="print"/>
          <a:srcRect/>
          <a:stretch>
            <a:fillRect/>
          </a:stretch>
        </p:blipFill>
        <p:spPr bwMode="auto">
          <a:xfrm>
            <a:off x="1134455" y="3524428"/>
            <a:ext cx="1766400" cy="657225"/>
          </a:xfrm>
          <a:prstGeom prst="rect">
            <a:avLst/>
          </a:prstGeom>
          <a:noFill/>
        </p:spPr>
      </p:pic>
      <p:pic>
        <p:nvPicPr>
          <p:cNvPr id="5" name="Picture 3" descr="C:\Documents and Settings\cer17\My Documents\My Pictures\protocol\auto2.jpg"/>
          <p:cNvPicPr>
            <a:picLocks noChangeAspect="1" noChangeArrowheads="1"/>
          </p:cNvPicPr>
          <p:nvPr/>
        </p:nvPicPr>
        <p:blipFill>
          <a:blip r:embed="rId3"/>
          <a:srcRect/>
          <a:stretch>
            <a:fillRect/>
          </a:stretch>
        </p:blipFill>
        <p:spPr bwMode="auto">
          <a:xfrm>
            <a:off x="3334997" y="2128615"/>
            <a:ext cx="5091112" cy="3037763"/>
          </a:xfrm>
          <a:prstGeom prst="rect">
            <a:avLst/>
          </a:prstGeom>
          <a:noFill/>
        </p:spPr>
      </p:pic>
      <p:sp>
        <p:nvSpPr>
          <p:cNvPr id="6" name="TextBox 5"/>
          <p:cNvSpPr txBox="1"/>
          <p:nvPr/>
        </p:nvSpPr>
        <p:spPr>
          <a:xfrm>
            <a:off x="1546789" y="2939753"/>
            <a:ext cx="889987" cy="369332"/>
          </a:xfrm>
          <a:prstGeom prst="rect">
            <a:avLst/>
          </a:prstGeom>
          <a:noFill/>
        </p:spPr>
        <p:txBody>
          <a:bodyPr wrap="none" rtlCol="0">
            <a:spAutoFit/>
          </a:bodyPr>
          <a:lstStyle/>
          <a:p>
            <a:r>
              <a:rPr lang="en-US" dirty="0" smtClean="0"/>
              <a:t>Simple</a:t>
            </a:r>
            <a:endParaRPr lang="en-US" dirty="0"/>
          </a:p>
        </p:txBody>
      </p:sp>
      <p:sp>
        <p:nvSpPr>
          <p:cNvPr id="7" name="TextBox 6"/>
          <p:cNvSpPr txBox="1"/>
          <p:nvPr/>
        </p:nvSpPr>
        <p:spPr>
          <a:xfrm>
            <a:off x="3708875" y="2333002"/>
            <a:ext cx="1467068" cy="369332"/>
          </a:xfrm>
          <a:prstGeom prst="rect">
            <a:avLst/>
          </a:prstGeom>
          <a:noFill/>
        </p:spPr>
        <p:txBody>
          <a:bodyPr wrap="none" rtlCol="0">
            <a:spAutoFit/>
          </a:bodyPr>
          <a:lstStyle/>
          <a:p>
            <a:r>
              <a:rPr lang="en-US" dirty="0" smtClean="0"/>
              <a:t>Complicated</a:t>
            </a:r>
            <a:endParaRPr lang="en-US" dirty="0"/>
          </a:p>
        </p:txBody>
      </p:sp>
      <p:sp>
        <p:nvSpPr>
          <p:cNvPr id="8" name="TextBox 7"/>
          <p:cNvSpPr txBox="1"/>
          <p:nvPr/>
        </p:nvSpPr>
        <p:spPr>
          <a:xfrm>
            <a:off x="6520441" y="1683521"/>
            <a:ext cx="1095172" cy="369332"/>
          </a:xfrm>
          <a:prstGeom prst="rect">
            <a:avLst/>
          </a:prstGeom>
          <a:noFill/>
        </p:spPr>
        <p:txBody>
          <a:bodyPr wrap="none" rtlCol="0">
            <a:spAutoFit/>
          </a:bodyPr>
          <a:lstStyle/>
          <a:p>
            <a:r>
              <a:rPr lang="en-US" dirty="0" smtClean="0"/>
              <a:t>Complex</a:t>
            </a:r>
            <a:endParaRPr lang="en-US" dirty="0"/>
          </a:p>
        </p:txBody>
      </p:sp>
      <p:sp>
        <p:nvSpPr>
          <p:cNvPr id="10" name="TextBox 9"/>
          <p:cNvSpPr txBox="1"/>
          <p:nvPr/>
        </p:nvSpPr>
        <p:spPr>
          <a:xfrm>
            <a:off x="6455666" y="-41190"/>
            <a:ext cx="2696572" cy="276999"/>
          </a:xfrm>
          <a:prstGeom prst="rect">
            <a:avLst/>
          </a:prstGeom>
          <a:noFill/>
        </p:spPr>
        <p:txBody>
          <a:bodyPr wrap="none" rtlCol="0">
            <a:spAutoFit/>
          </a:bodyPr>
          <a:lstStyle/>
          <a:p>
            <a:r>
              <a:rPr lang="en-US" sz="1200" dirty="0" smtClean="0">
                <a:solidFill>
                  <a:schemeClr val="bg1"/>
                </a:solidFill>
              </a:rPr>
              <a:t>Systems Theory &amp; Systems Thinking</a:t>
            </a:r>
            <a:endParaRPr lang="en-US" sz="1200" dirty="0">
              <a:solidFill>
                <a:schemeClr val="bg1"/>
              </a:solidFill>
            </a:endParaRPr>
          </a:p>
        </p:txBody>
      </p:sp>
      <p:sp>
        <p:nvSpPr>
          <p:cNvPr id="2" name="TextBox 1"/>
          <p:cNvSpPr txBox="1"/>
          <p:nvPr/>
        </p:nvSpPr>
        <p:spPr>
          <a:xfrm>
            <a:off x="1219201" y="5404021"/>
            <a:ext cx="4382530" cy="923330"/>
          </a:xfrm>
          <a:prstGeom prst="rect">
            <a:avLst/>
          </a:prstGeom>
          <a:noFill/>
        </p:spPr>
        <p:txBody>
          <a:bodyPr wrap="square" rtlCol="0">
            <a:spAutoFit/>
          </a:bodyPr>
          <a:lstStyle/>
          <a:p>
            <a:r>
              <a:rPr lang="en-US" dirty="0" smtClean="0"/>
              <a:t>When the parts of a program are put together we tend to see </a:t>
            </a:r>
            <a:r>
              <a:rPr lang="en-US" u="sng" dirty="0" smtClean="0">
                <a:solidFill>
                  <a:srgbClr val="800000"/>
                </a:solidFill>
              </a:rPr>
              <a:t>emergent complexity</a:t>
            </a:r>
            <a:endParaRPr lang="en-US" u="sng" dirty="0">
              <a:solidFill>
                <a:srgbClr val="800000"/>
              </a:solidFill>
            </a:endParaRPr>
          </a:p>
        </p:txBody>
      </p:sp>
    </p:spTree>
    <p:extLst>
      <p:ext uri="{BB962C8B-B14F-4D97-AF65-F5344CB8AC3E}">
        <p14:creationId xmlns:p14="http://schemas.microsoft.com/office/powerpoint/2010/main" val="192451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9"/>
            <a:ext cx="8229600" cy="1143000"/>
          </a:xfrm>
        </p:spPr>
        <p:txBody>
          <a:bodyPr/>
          <a:lstStyle/>
          <a:p>
            <a:r>
              <a:rPr lang="en-US" dirty="0" smtClean="0"/>
              <a:t>Static and Dynamic Processes</a:t>
            </a:r>
            <a:endParaRPr lang="en-US" dirty="0"/>
          </a:p>
        </p:txBody>
      </p:sp>
      <p:grpSp>
        <p:nvGrpSpPr>
          <p:cNvPr id="10" name="Group 9"/>
          <p:cNvGrpSpPr/>
          <p:nvPr/>
        </p:nvGrpSpPr>
        <p:grpSpPr>
          <a:xfrm>
            <a:off x="160954" y="3116052"/>
            <a:ext cx="4676503" cy="2934295"/>
            <a:chOff x="160954" y="3116052"/>
            <a:chExt cx="4676503" cy="2934295"/>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54" y="3383279"/>
              <a:ext cx="4676503" cy="2667068"/>
            </a:xfrm>
            <a:prstGeom prst="rect">
              <a:avLst/>
            </a:prstGeom>
          </p:spPr>
        </p:pic>
        <p:sp>
          <p:nvSpPr>
            <p:cNvPr id="5" name="TextBox 4"/>
            <p:cNvSpPr txBox="1"/>
            <p:nvPr/>
          </p:nvSpPr>
          <p:spPr>
            <a:xfrm>
              <a:off x="885604" y="3116052"/>
              <a:ext cx="885531" cy="400110"/>
            </a:xfrm>
            <a:prstGeom prst="rect">
              <a:avLst/>
            </a:prstGeom>
            <a:noFill/>
          </p:spPr>
          <p:txBody>
            <a:bodyPr wrap="square" rtlCol="0">
              <a:spAutoFit/>
            </a:bodyPr>
            <a:lstStyle/>
            <a:p>
              <a:r>
                <a:rPr lang="en-US" sz="2000" i="0" dirty="0" smtClean="0">
                  <a:solidFill>
                    <a:srgbClr val="B41B1D"/>
                  </a:solidFill>
                </a:rPr>
                <a:t>Static</a:t>
              </a:r>
              <a:endParaRPr lang="en-US" sz="2000" i="0" dirty="0">
                <a:solidFill>
                  <a:srgbClr val="B41B1D"/>
                </a:solidFill>
              </a:endParaRPr>
            </a:p>
          </p:txBody>
        </p:sp>
      </p:grpSp>
      <p:sp>
        <p:nvSpPr>
          <p:cNvPr id="8" name="TextBox 7"/>
          <p:cNvSpPr txBox="1"/>
          <p:nvPr/>
        </p:nvSpPr>
        <p:spPr>
          <a:xfrm>
            <a:off x="6455666" y="-41190"/>
            <a:ext cx="2696572" cy="276999"/>
          </a:xfrm>
          <a:prstGeom prst="rect">
            <a:avLst/>
          </a:prstGeom>
          <a:noFill/>
        </p:spPr>
        <p:txBody>
          <a:bodyPr wrap="none" rtlCol="0">
            <a:spAutoFit/>
          </a:bodyPr>
          <a:lstStyle/>
          <a:p>
            <a:r>
              <a:rPr lang="en-US" sz="1200" dirty="0" smtClean="0">
                <a:solidFill>
                  <a:schemeClr val="bg1"/>
                </a:solidFill>
              </a:rPr>
              <a:t>Systems Theory &amp; Systems Thinking</a:t>
            </a:r>
            <a:endParaRPr lang="en-US" sz="1200" dirty="0">
              <a:solidFill>
                <a:schemeClr val="bg1"/>
              </a:solidFill>
            </a:endParaRPr>
          </a:p>
        </p:txBody>
      </p:sp>
      <p:grpSp>
        <p:nvGrpSpPr>
          <p:cNvPr id="11" name="Group 10"/>
          <p:cNvGrpSpPr/>
          <p:nvPr/>
        </p:nvGrpSpPr>
        <p:grpSpPr>
          <a:xfrm>
            <a:off x="4950822" y="1188721"/>
            <a:ext cx="3953387" cy="3270673"/>
            <a:chOff x="4950822" y="1188721"/>
            <a:chExt cx="3953387" cy="3270673"/>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0822" y="1188721"/>
              <a:ext cx="3953387" cy="2880104"/>
            </a:xfrm>
            <a:prstGeom prst="rect">
              <a:avLst/>
            </a:prstGeom>
          </p:spPr>
        </p:pic>
        <p:sp>
          <p:nvSpPr>
            <p:cNvPr id="9" name="TextBox 8"/>
            <p:cNvSpPr txBox="1"/>
            <p:nvPr/>
          </p:nvSpPr>
          <p:spPr>
            <a:xfrm>
              <a:off x="6318458" y="4059284"/>
              <a:ext cx="2011679" cy="400110"/>
            </a:xfrm>
            <a:prstGeom prst="rect">
              <a:avLst/>
            </a:prstGeom>
            <a:noFill/>
          </p:spPr>
          <p:txBody>
            <a:bodyPr wrap="square" rtlCol="0">
              <a:spAutoFit/>
            </a:bodyPr>
            <a:lstStyle/>
            <a:p>
              <a:r>
                <a:rPr lang="en-US" sz="2000" i="0" dirty="0" smtClean="0">
                  <a:solidFill>
                    <a:srgbClr val="B41B1D"/>
                  </a:solidFill>
                </a:rPr>
                <a:t>Dynamic</a:t>
              </a:r>
              <a:endParaRPr lang="en-US" sz="2000" i="0" dirty="0">
                <a:solidFill>
                  <a:srgbClr val="B41B1D"/>
                </a:solidFill>
              </a:endParaRPr>
            </a:p>
          </p:txBody>
        </p:sp>
      </p:grpSp>
      <p:sp>
        <p:nvSpPr>
          <p:cNvPr id="12" name="TextBox 11"/>
          <p:cNvSpPr txBox="1"/>
          <p:nvPr/>
        </p:nvSpPr>
        <p:spPr>
          <a:xfrm>
            <a:off x="5123935" y="4893276"/>
            <a:ext cx="3319849" cy="923330"/>
          </a:xfrm>
          <a:prstGeom prst="rect">
            <a:avLst/>
          </a:prstGeom>
          <a:noFill/>
        </p:spPr>
        <p:txBody>
          <a:bodyPr wrap="square" rtlCol="0">
            <a:spAutoFit/>
          </a:bodyPr>
          <a:lstStyle/>
          <a:p>
            <a:r>
              <a:rPr lang="en-US" dirty="0" smtClean="0"/>
              <a:t>Because programs involve people, they tend to be </a:t>
            </a:r>
            <a:r>
              <a:rPr lang="en-US" dirty="0" smtClean="0">
                <a:solidFill>
                  <a:srgbClr val="800000"/>
                </a:solidFill>
              </a:rPr>
              <a:t>dynamic</a:t>
            </a:r>
            <a:r>
              <a:rPr lang="en-US" dirty="0" smtClean="0"/>
              <a:t> in nature</a:t>
            </a:r>
            <a:endParaRPr lang="en-US" dirty="0"/>
          </a:p>
        </p:txBody>
      </p:sp>
    </p:spTree>
    <p:extLst>
      <p:ext uri="{BB962C8B-B14F-4D97-AF65-F5344CB8AC3E}">
        <p14:creationId xmlns:p14="http://schemas.microsoft.com/office/powerpoint/2010/main" val="214738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Simple Rules </a:t>
            </a:r>
            <a:r>
              <a:rPr lang="en-US" dirty="0" smtClean="0">
                <a:sym typeface="Wingdings" panose="05000000000000000000" pitchFamily="2" charset="2"/>
              </a:rPr>
              <a:t>lead to Dynamic Complexity</a:t>
            </a:r>
            <a:endParaRPr lang="en-US" dirty="0"/>
          </a:p>
        </p:txBody>
      </p:sp>
      <p:pic>
        <p:nvPicPr>
          <p:cNvPr id="4" name="Picture 3"/>
          <p:cNvPicPr>
            <a:picLocks noChangeAspect="1"/>
          </p:cNvPicPr>
          <p:nvPr/>
        </p:nvPicPr>
        <p:blipFill>
          <a:blip r:embed="rId2"/>
          <a:stretch>
            <a:fillRect/>
          </a:stretch>
        </p:blipFill>
        <p:spPr>
          <a:xfrm>
            <a:off x="479483" y="1532302"/>
            <a:ext cx="4057650" cy="2686050"/>
          </a:xfrm>
          <a:prstGeom prst="rect">
            <a:avLst/>
          </a:prstGeom>
        </p:spPr>
      </p:pic>
      <p:pic>
        <p:nvPicPr>
          <p:cNvPr id="5" name="Picture 4"/>
          <p:cNvPicPr>
            <a:picLocks noChangeAspect="1"/>
          </p:cNvPicPr>
          <p:nvPr/>
        </p:nvPicPr>
        <p:blipFill>
          <a:blip r:embed="rId3"/>
          <a:stretch>
            <a:fillRect/>
          </a:stretch>
        </p:blipFill>
        <p:spPr>
          <a:xfrm>
            <a:off x="773884" y="4557190"/>
            <a:ext cx="3521279" cy="1765530"/>
          </a:xfrm>
          <a:prstGeom prst="rect">
            <a:avLst/>
          </a:prstGeom>
        </p:spPr>
      </p:pic>
      <p:sp>
        <p:nvSpPr>
          <p:cNvPr id="6" name="TextBox 5"/>
          <p:cNvSpPr txBox="1"/>
          <p:nvPr/>
        </p:nvSpPr>
        <p:spPr>
          <a:xfrm>
            <a:off x="4773336" y="1853966"/>
            <a:ext cx="3942825" cy="1969770"/>
          </a:xfrm>
          <a:prstGeom prst="rect">
            <a:avLst/>
          </a:prstGeom>
          <a:noFill/>
        </p:spPr>
        <p:txBody>
          <a:bodyPr wrap="square" rtlCol="0">
            <a:spAutoFit/>
          </a:bodyPr>
          <a:lstStyle/>
          <a:p>
            <a:pPr marL="342900" indent="-342900">
              <a:buFont typeface="+mj-lt"/>
              <a:buAutoNum type="arabicPeriod"/>
            </a:pPr>
            <a:r>
              <a:rPr lang="en-US" sz="1600" dirty="0">
                <a:solidFill>
                  <a:schemeClr val="accent4">
                    <a:lumMod val="50000"/>
                  </a:schemeClr>
                </a:solidFill>
              </a:rPr>
              <a:t>Separation</a:t>
            </a:r>
            <a:r>
              <a:rPr lang="en-US" sz="1600" dirty="0"/>
              <a:t> - avoid crowding </a:t>
            </a:r>
            <a:r>
              <a:rPr lang="en-US" sz="1600" dirty="0" err="1"/>
              <a:t>neighbours</a:t>
            </a:r>
            <a:r>
              <a:rPr lang="en-US" sz="1600" dirty="0"/>
              <a:t> (short range repulsion)</a:t>
            </a:r>
          </a:p>
          <a:p>
            <a:pPr marL="342900" indent="-342900">
              <a:buFont typeface="+mj-lt"/>
              <a:buAutoNum type="arabicPeriod"/>
            </a:pPr>
            <a:r>
              <a:rPr lang="en-US" sz="1600" dirty="0">
                <a:solidFill>
                  <a:schemeClr val="accent4">
                    <a:lumMod val="50000"/>
                  </a:schemeClr>
                </a:solidFill>
              </a:rPr>
              <a:t>Alignment</a:t>
            </a:r>
            <a:r>
              <a:rPr lang="en-US" sz="1600" dirty="0"/>
              <a:t> - steer towards average heading of </a:t>
            </a:r>
            <a:r>
              <a:rPr lang="en-US" sz="1600" dirty="0" err="1"/>
              <a:t>neighbours</a:t>
            </a:r>
            <a:endParaRPr lang="en-US" sz="1600" dirty="0"/>
          </a:p>
          <a:p>
            <a:pPr marL="342900" indent="-342900">
              <a:buFont typeface="+mj-lt"/>
              <a:buAutoNum type="arabicPeriod"/>
            </a:pPr>
            <a:r>
              <a:rPr lang="en-US" sz="1600" dirty="0">
                <a:solidFill>
                  <a:schemeClr val="accent4">
                    <a:lumMod val="50000"/>
                  </a:schemeClr>
                </a:solidFill>
              </a:rPr>
              <a:t>Cohesion</a:t>
            </a:r>
            <a:r>
              <a:rPr lang="en-US" sz="1600" dirty="0"/>
              <a:t> - steer towards average position of </a:t>
            </a:r>
            <a:r>
              <a:rPr lang="en-US" sz="1600" dirty="0" err="1"/>
              <a:t>neighbours</a:t>
            </a:r>
            <a:r>
              <a:rPr lang="en-US" sz="1600" dirty="0"/>
              <a:t> (long range attraction</a:t>
            </a:r>
            <a:r>
              <a:rPr lang="en-US" sz="1600" dirty="0" smtClean="0"/>
              <a:t>)</a:t>
            </a:r>
          </a:p>
          <a:p>
            <a:pPr algn="r"/>
            <a:r>
              <a:rPr lang="en-US" sz="900" dirty="0" smtClean="0"/>
              <a:t>Wikipedia – Flocking Behavior</a:t>
            </a:r>
            <a:endParaRPr lang="en-US" sz="1600" dirty="0"/>
          </a:p>
        </p:txBody>
      </p:sp>
      <p:sp>
        <p:nvSpPr>
          <p:cNvPr id="7" name="TextBox 6"/>
          <p:cNvSpPr txBox="1"/>
          <p:nvPr/>
        </p:nvSpPr>
        <p:spPr>
          <a:xfrm>
            <a:off x="4764947" y="4490791"/>
            <a:ext cx="3884965" cy="2185214"/>
          </a:xfrm>
          <a:prstGeom prst="rect">
            <a:avLst/>
          </a:prstGeom>
          <a:noFill/>
        </p:spPr>
        <p:txBody>
          <a:bodyPr wrap="square" rtlCol="0">
            <a:spAutoFit/>
          </a:bodyPr>
          <a:lstStyle/>
          <a:p>
            <a:pPr marL="342900" indent="-342900">
              <a:buFont typeface="+mj-lt"/>
              <a:buAutoNum type="arabicPeriod"/>
            </a:pPr>
            <a:r>
              <a:rPr lang="en-US" sz="1600" dirty="0"/>
              <a:t>A</a:t>
            </a:r>
            <a:r>
              <a:rPr lang="en-US" sz="1600" dirty="0" smtClean="0"/>
              <a:t>nts </a:t>
            </a:r>
            <a:r>
              <a:rPr lang="en-US" sz="1600" dirty="0" smtClean="0">
                <a:solidFill>
                  <a:schemeClr val="accent4">
                    <a:lumMod val="50000"/>
                  </a:schemeClr>
                </a:solidFill>
              </a:rPr>
              <a:t>pick </a:t>
            </a:r>
            <a:r>
              <a:rPr lang="en-US" sz="1600" dirty="0">
                <a:solidFill>
                  <a:schemeClr val="accent4">
                    <a:lumMod val="50000"/>
                  </a:schemeClr>
                </a:solidFill>
              </a:rPr>
              <a:t>up grains </a:t>
            </a:r>
            <a:r>
              <a:rPr lang="en-US" sz="1600" dirty="0"/>
              <a:t>at a constant </a:t>
            </a:r>
            <a:r>
              <a:rPr lang="en-US" sz="1600" dirty="0" smtClean="0"/>
              <a:t>rate (approx. 2 </a:t>
            </a:r>
            <a:r>
              <a:rPr lang="en-US" sz="1600" dirty="0"/>
              <a:t>grains per </a:t>
            </a:r>
            <a:r>
              <a:rPr lang="en-US" sz="1600" dirty="0" smtClean="0"/>
              <a:t>minute)</a:t>
            </a:r>
          </a:p>
          <a:p>
            <a:pPr marL="342900" indent="-342900">
              <a:buFont typeface="+mj-lt"/>
              <a:buAutoNum type="arabicPeriod"/>
            </a:pPr>
            <a:r>
              <a:rPr lang="en-US" sz="1600" dirty="0" smtClean="0"/>
              <a:t>Ants </a:t>
            </a:r>
            <a:r>
              <a:rPr lang="en-US" sz="1600" dirty="0" smtClean="0">
                <a:solidFill>
                  <a:schemeClr val="accent4">
                    <a:lumMod val="50000"/>
                  </a:schemeClr>
                </a:solidFill>
              </a:rPr>
              <a:t>drop grains </a:t>
            </a:r>
            <a:r>
              <a:rPr lang="en-US" sz="1600" dirty="0" smtClean="0"/>
              <a:t>near </a:t>
            </a:r>
            <a:r>
              <a:rPr lang="en-US" sz="1600" dirty="0"/>
              <a:t>other </a:t>
            </a:r>
            <a:r>
              <a:rPr lang="en-US" sz="1600" dirty="0" smtClean="0"/>
              <a:t>grains</a:t>
            </a:r>
          </a:p>
          <a:p>
            <a:pPr marL="342900" indent="-342900">
              <a:buFont typeface="+mj-lt"/>
              <a:buAutoNum type="arabicPeriod"/>
            </a:pPr>
            <a:r>
              <a:rPr lang="en-US" sz="1600" dirty="0" smtClean="0"/>
              <a:t>Ants </a:t>
            </a:r>
            <a:r>
              <a:rPr lang="en-US" sz="1600" dirty="0" smtClean="0">
                <a:solidFill>
                  <a:schemeClr val="accent4">
                    <a:lumMod val="50000"/>
                  </a:schemeClr>
                </a:solidFill>
              </a:rPr>
              <a:t>choose </a:t>
            </a:r>
            <a:r>
              <a:rPr lang="en-US" sz="1600" dirty="0">
                <a:solidFill>
                  <a:schemeClr val="accent4">
                    <a:lumMod val="50000"/>
                  </a:schemeClr>
                </a:solidFill>
              </a:rPr>
              <a:t>grains </a:t>
            </a:r>
            <a:r>
              <a:rPr lang="en-US" sz="1600" dirty="0"/>
              <a:t>previously handled by other </a:t>
            </a:r>
            <a:r>
              <a:rPr lang="en-US" sz="1600" dirty="0" smtClean="0"/>
              <a:t>ants (probably </a:t>
            </a:r>
            <a:r>
              <a:rPr lang="en-US" sz="1600" dirty="0"/>
              <a:t>because of marking by a chemical </a:t>
            </a:r>
            <a:r>
              <a:rPr lang="en-US" sz="1600" dirty="0" smtClean="0"/>
              <a:t>pheromone)</a:t>
            </a:r>
          </a:p>
          <a:p>
            <a:pPr algn="r"/>
            <a:r>
              <a:rPr lang="en-US" sz="1000" dirty="0">
                <a:hlinkClick r:id="rId4"/>
              </a:rPr>
              <a:t>https://www.quantamagazine.org/ants-build-complex-structures-with-a-few-simple-rules-20140409/</a:t>
            </a:r>
            <a:endParaRPr lang="en-US" sz="1600" dirty="0"/>
          </a:p>
        </p:txBody>
      </p:sp>
      <p:sp>
        <p:nvSpPr>
          <p:cNvPr id="8" name="Rectangle 7"/>
          <p:cNvSpPr/>
          <p:nvPr/>
        </p:nvSpPr>
        <p:spPr>
          <a:xfrm>
            <a:off x="2600588" y="2625754"/>
            <a:ext cx="3850547" cy="27180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Suggests the idea of a “</a:t>
            </a:r>
            <a:r>
              <a:rPr lang="en-US" dirty="0" smtClean="0">
                <a:solidFill>
                  <a:srgbClr val="FFFF00"/>
                </a:solidFill>
              </a:rPr>
              <a:t>protocol</a:t>
            </a:r>
            <a:r>
              <a:rPr lang="en-US" dirty="0" smtClean="0"/>
              <a:t>” – a set of simple rules or steps that, when enacted, result in a complex structure.</a:t>
            </a:r>
          </a:p>
          <a:p>
            <a:pPr algn="ctr"/>
            <a:endParaRPr lang="en-US" dirty="0"/>
          </a:p>
          <a:p>
            <a:pPr algn="ctr"/>
            <a:r>
              <a:rPr lang="en-US" dirty="0" smtClean="0"/>
              <a:t>Could this work for program evaluation?</a:t>
            </a:r>
            <a:endParaRPr lang="en-US" dirty="0"/>
          </a:p>
        </p:txBody>
      </p:sp>
      <p:sp>
        <p:nvSpPr>
          <p:cNvPr id="9" name="TextBox 8"/>
          <p:cNvSpPr txBox="1"/>
          <p:nvPr/>
        </p:nvSpPr>
        <p:spPr>
          <a:xfrm>
            <a:off x="6455666" y="-41190"/>
            <a:ext cx="2696572" cy="276999"/>
          </a:xfrm>
          <a:prstGeom prst="rect">
            <a:avLst/>
          </a:prstGeom>
          <a:noFill/>
        </p:spPr>
        <p:txBody>
          <a:bodyPr wrap="none" rtlCol="0">
            <a:spAutoFit/>
          </a:bodyPr>
          <a:lstStyle/>
          <a:p>
            <a:r>
              <a:rPr lang="en-US" sz="1200" dirty="0" smtClean="0">
                <a:solidFill>
                  <a:schemeClr val="bg1"/>
                </a:solidFill>
              </a:rPr>
              <a:t>Systems Theory &amp; Systems Thinking</a:t>
            </a:r>
            <a:endParaRPr lang="en-US" sz="1200" dirty="0">
              <a:solidFill>
                <a:schemeClr val="bg1"/>
              </a:solidFill>
            </a:endParaRPr>
          </a:p>
        </p:txBody>
      </p:sp>
    </p:spTree>
    <p:extLst>
      <p:ext uri="{BB962C8B-B14F-4D97-AF65-F5344CB8AC3E}">
        <p14:creationId xmlns:p14="http://schemas.microsoft.com/office/powerpoint/2010/main" val="4358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wipe(left)">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wipe(left)">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wipe(left)">
                                      <p:cBhvr>
                                        <p:cTn id="47" dur="500"/>
                                        <p:tgtEl>
                                          <p:spTgt spid="7">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txEl>
                                              <p:pRg st="3" end="3"/>
                                            </p:txEl>
                                          </p:spTgt>
                                        </p:tgtEl>
                                        <p:attrNameLst>
                                          <p:attrName>style.visibility</p:attrName>
                                        </p:attrNameLst>
                                      </p:cBhvr>
                                      <p:to>
                                        <p:strVal val="visible"/>
                                      </p:to>
                                    </p:set>
                                    <p:animEffect transition="in" filter="wipe(left)">
                                      <p:cBhvr>
                                        <p:cTn id="52" dur="500"/>
                                        <p:tgtEl>
                                          <p:spTgt spid="7">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left)">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Feedback</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9820" y="1465372"/>
            <a:ext cx="4288863" cy="225863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291" y="4239801"/>
            <a:ext cx="4272451" cy="2068271"/>
          </a:xfrm>
          <a:prstGeom prst="rect">
            <a:avLst/>
          </a:prstGeom>
        </p:spPr>
      </p:pic>
      <p:sp>
        <p:nvSpPr>
          <p:cNvPr id="6" name="TextBox 5"/>
          <p:cNvSpPr txBox="1"/>
          <p:nvPr/>
        </p:nvSpPr>
        <p:spPr>
          <a:xfrm>
            <a:off x="359595" y="1910992"/>
            <a:ext cx="3739793" cy="1200329"/>
          </a:xfrm>
          <a:prstGeom prst="rect">
            <a:avLst/>
          </a:prstGeom>
          <a:noFill/>
        </p:spPr>
        <p:txBody>
          <a:bodyPr wrap="square" rtlCol="0">
            <a:spAutoFit/>
          </a:bodyPr>
          <a:lstStyle/>
          <a:p>
            <a:r>
              <a:rPr lang="en-US" dirty="0" smtClean="0"/>
              <a:t>Typical experience – a program doesn’t think about evaluation (feedback) until near the end (i.e., drives “blind”).</a:t>
            </a:r>
            <a:endParaRPr lang="en-US" dirty="0"/>
          </a:p>
        </p:txBody>
      </p:sp>
      <p:sp>
        <p:nvSpPr>
          <p:cNvPr id="7" name="TextBox 6"/>
          <p:cNvSpPr txBox="1"/>
          <p:nvPr/>
        </p:nvSpPr>
        <p:spPr>
          <a:xfrm>
            <a:off x="4888786" y="4693576"/>
            <a:ext cx="3739793" cy="1477328"/>
          </a:xfrm>
          <a:prstGeom prst="rect">
            <a:avLst/>
          </a:prstGeom>
          <a:noFill/>
        </p:spPr>
        <p:txBody>
          <a:bodyPr wrap="square" rtlCol="0">
            <a:spAutoFit/>
          </a:bodyPr>
          <a:lstStyle/>
          <a:p>
            <a:r>
              <a:rPr lang="en-US" dirty="0" smtClean="0"/>
              <a:t>Evaluation needs to be done </a:t>
            </a:r>
            <a:r>
              <a:rPr lang="en-US" dirty="0" smtClean="0">
                <a:solidFill>
                  <a:schemeClr val="accent4">
                    <a:lumMod val="50000"/>
                  </a:schemeClr>
                </a:solidFill>
              </a:rPr>
              <a:t>from the beginning</a:t>
            </a:r>
            <a:r>
              <a:rPr lang="en-US" dirty="0" smtClean="0"/>
              <a:t> – including the development of the </a:t>
            </a:r>
            <a:r>
              <a:rPr lang="en-US" dirty="0" smtClean="0">
                <a:solidFill>
                  <a:schemeClr val="accent4">
                    <a:lumMod val="50000"/>
                  </a:schemeClr>
                </a:solidFill>
              </a:rPr>
              <a:t>program model</a:t>
            </a:r>
            <a:r>
              <a:rPr lang="en-US" dirty="0" smtClean="0"/>
              <a:t>. Feedback works best when you anticipate you will need it.</a:t>
            </a:r>
            <a:endParaRPr lang="en-US" dirty="0"/>
          </a:p>
        </p:txBody>
      </p:sp>
      <p:sp>
        <p:nvSpPr>
          <p:cNvPr id="8" name="TextBox 7"/>
          <p:cNvSpPr txBox="1"/>
          <p:nvPr/>
        </p:nvSpPr>
        <p:spPr>
          <a:xfrm>
            <a:off x="6455666" y="-41190"/>
            <a:ext cx="2696572" cy="276999"/>
          </a:xfrm>
          <a:prstGeom prst="rect">
            <a:avLst/>
          </a:prstGeom>
          <a:noFill/>
        </p:spPr>
        <p:txBody>
          <a:bodyPr wrap="none" rtlCol="0">
            <a:spAutoFit/>
          </a:bodyPr>
          <a:lstStyle/>
          <a:p>
            <a:r>
              <a:rPr lang="en-US" sz="1200" dirty="0" smtClean="0">
                <a:solidFill>
                  <a:schemeClr val="bg1"/>
                </a:solidFill>
              </a:rPr>
              <a:t>Systems Theory &amp; Systems Thinking</a:t>
            </a:r>
            <a:endParaRPr lang="en-US" sz="1200" dirty="0">
              <a:solidFill>
                <a:schemeClr val="bg1"/>
              </a:solidFill>
            </a:endParaRPr>
          </a:p>
        </p:txBody>
      </p:sp>
    </p:spTree>
    <p:extLst>
      <p:ext uri="{BB962C8B-B14F-4D97-AF65-F5344CB8AC3E}">
        <p14:creationId xmlns:p14="http://schemas.microsoft.com/office/powerpoint/2010/main" val="124140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87899" y="481533"/>
            <a:ext cx="8664908" cy="603443"/>
          </a:xfrm>
        </p:spPr>
        <p:txBody>
          <a:bodyPr/>
          <a:lstStyle/>
          <a:p>
            <a:r>
              <a:rPr lang="en-US" altLang="en-US" dirty="0" smtClean="0"/>
              <a:t>Evolutionary Systems</a:t>
            </a:r>
            <a:endParaRPr lang="en-US" altLang="en-US" dirty="0"/>
          </a:p>
        </p:txBody>
      </p:sp>
      <p:sp>
        <p:nvSpPr>
          <p:cNvPr id="44040" name="Text Box 8"/>
          <p:cNvSpPr txBox="1">
            <a:spLocks noChangeArrowheads="1"/>
          </p:cNvSpPr>
          <p:nvPr/>
        </p:nvSpPr>
        <p:spPr bwMode="auto">
          <a:xfrm>
            <a:off x="865188" y="1058863"/>
            <a:ext cx="3981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t>A program is an </a:t>
            </a:r>
            <a:r>
              <a:rPr lang="en-US" altLang="en-US" sz="2400" dirty="0">
                <a:solidFill>
                  <a:schemeClr val="accent4">
                    <a:lumMod val="50000"/>
                  </a:schemeClr>
                </a:solidFill>
              </a:rPr>
              <a:t>organism</a:t>
            </a:r>
            <a:r>
              <a:rPr lang="en-US" altLang="en-US" sz="2400" dirty="0"/>
              <a:t>…</a:t>
            </a:r>
          </a:p>
        </p:txBody>
      </p:sp>
      <p:sp>
        <p:nvSpPr>
          <p:cNvPr id="44041" name="Text Box 9"/>
          <p:cNvSpPr txBox="1">
            <a:spLocks noChangeArrowheads="1"/>
          </p:cNvSpPr>
          <p:nvPr/>
        </p:nvSpPr>
        <p:spPr bwMode="auto">
          <a:xfrm>
            <a:off x="5159375" y="1069975"/>
            <a:ext cx="34305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a:t>…in a population of varieties that constitute </a:t>
            </a:r>
            <a:r>
              <a:rPr lang="en-US" altLang="en-US" sz="2400" dirty="0">
                <a:solidFill>
                  <a:schemeClr val="accent4">
                    <a:lumMod val="50000"/>
                  </a:schemeClr>
                </a:solidFill>
              </a:rPr>
              <a:t>species</a:t>
            </a:r>
            <a:r>
              <a:rPr lang="en-US" altLang="en-US" sz="2400" dirty="0"/>
              <a:t> </a:t>
            </a:r>
          </a:p>
        </p:txBody>
      </p:sp>
      <p:sp>
        <p:nvSpPr>
          <p:cNvPr id="44043" name="Text Box 11"/>
          <p:cNvSpPr txBox="1">
            <a:spLocks noChangeArrowheads="1"/>
          </p:cNvSpPr>
          <p:nvPr/>
        </p:nvSpPr>
        <p:spPr bwMode="auto">
          <a:xfrm>
            <a:off x="2457450" y="2587625"/>
            <a:ext cx="357346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a:solidFill>
                  <a:schemeClr val="accent4">
                    <a:lumMod val="50000"/>
                  </a:schemeClr>
                </a:solidFill>
              </a:rPr>
              <a:t>Program theories </a:t>
            </a:r>
            <a:r>
              <a:rPr lang="en-US" altLang="en-US" sz="2400" dirty="0"/>
              <a:t>(stated or unstated) are the essential </a:t>
            </a:r>
            <a:r>
              <a:rPr lang="en-US" altLang="en-US" sz="2400" dirty="0" smtClean="0"/>
              <a:t>instructions (the DNA)  </a:t>
            </a:r>
            <a:endParaRPr lang="en-US" altLang="en-US" sz="2400" dirty="0"/>
          </a:p>
        </p:txBody>
      </p:sp>
      <p:sp>
        <p:nvSpPr>
          <p:cNvPr id="44044" name="Text Box 12"/>
          <p:cNvSpPr txBox="1">
            <a:spLocks noChangeArrowheads="1"/>
          </p:cNvSpPr>
          <p:nvPr/>
        </p:nvSpPr>
        <p:spPr bwMode="auto">
          <a:xfrm>
            <a:off x="3168650" y="4381500"/>
            <a:ext cx="522446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400" dirty="0">
                <a:solidFill>
                  <a:schemeClr val="accent4">
                    <a:lumMod val="50000"/>
                  </a:schemeClr>
                </a:solidFill>
              </a:rPr>
              <a:t>Program variations </a:t>
            </a:r>
            <a:r>
              <a:rPr lang="en-US" altLang="en-US" sz="2400" dirty="0"/>
              <a:t>are implemented, have consequences and are </a:t>
            </a:r>
            <a:r>
              <a:rPr lang="en-US" altLang="en-US" sz="2400" dirty="0">
                <a:solidFill>
                  <a:schemeClr val="accent4">
                    <a:lumMod val="50000"/>
                  </a:schemeClr>
                </a:solidFill>
              </a:rPr>
              <a:t>selected </a:t>
            </a:r>
            <a:r>
              <a:rPr lang="en-US" altLang="en-US" sz="2400" dirty="0" smtClean="0">
                <a:solidFill>
                  <a:schemeClr val="accent4">
                    <a:lumMod val="50000"/>
                  </a:schemeClr>
                </a:solidFill>
              </a:rPr>
              <a:t>for </a:t>
            </a:r>
            <a:r>
              <a:rPr lang="en-US" altLang="en-US" sz="2400" dirty="0" smtClean="0"/>
              <a:t>in </a:t>
            </a:r>
            <a:r>
              <a:rPr lang="en-US" altLang="en-US" sz="2400" dirty="0"/>
              <a:t>subsequent generations following the process of natural selection (blind variation and selective retention) </a:t>
            </a:r>
          </a:p>
        </p:txBody>
      </p:sp>
      <p:grpSp>
        <p:nvGrpSpPr>
          <p:cNvPr id="44049" name="Group 17"/>
          <p:cNvGrpSpPr>
            <a:grpSpLocks/>
          </p:cNvGrpSpPr>
          <p:nvPr/>
        </p:nvGrpSpPr>
        <p:grpSpPr bwMode="auto">
          <a:xfrm>
            <a:off x="1076325" y="1844675"/>
            <a:ext cx="1141413" cy="2039938"/>
            <a:chOff x="678" y="1162"/>
            <a:chExt cx="719" cy="1285"/>
          </a:xfrm>
        </p:grpSpPr>
        <p:pic>
          <p:nvPicPr>
            <p:cNvPr id="4404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 y="1162"/>
              <a:ext cx="719" cy="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46" name="Text Box 14"/>
            <p:cNvSpPr txBox="1">
              <a:spLocks noChangeArrowheads="1"/>
            </p:cNvSpPr>
            <p:nvPr/>
          </p:nvSpPr>
          <p:spPr bwMode="auto">
            <a:xfrm>
              <a:off x="787" y="2293"/>
              <a:ext cx="50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One potato</a:t>
              </a:r>
            </a:p>
          </p:txBody>
        </p:sp>
      </p:grpSp>
      <p:grpSp>
        <p:nvGrpSpPr>
          <p:cNvPr id="44050" name="Group 18"/>
          <p:cNvGrpSpPr>
            <a:grpSpLocks/>
          </p:cNvGrpSpPr>
          <p:nvPr/>
        </p:nvGrpSpPr>
        <p:grpSpPr bwMode="auto">
          <a:xfrm>
            <a:off x="6111875" y="2227263"/>
            <a:ext cx="2776538" cy="2128837"/>
            <a:chOff x="3850" y="1403"/>
            <a:chExt cx="1749" cy="1341"/>
          </a:xfrm>
        </p:grpSpPr>
        <p:pic>
          <p:nvPicPr>
            <p:cNvPr id="4403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0" y="1403"/>
              <a:ext cx="1749" cy="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47" name="Text Box 15"/>
            <p:cNvSpPr txBox="1">
              <a:spLocks noChangeArrowheads="1"/>
            </p:cNvSpPr>
            <p:nvPr/>
          </p:nvSpPr>
          <p:spPr bwMode="auto">
            <a:xfrm>
              <a:off x="4422" y="2590"/>
              <a:ext cx="66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Potato varieties</a:t>
              </a:r>
            </a:p>
          </p:txBody>
        </p:sp>
      </p:grpSp>
      <p:grpSp>
        <p:nvGrpSpPr>
          <p:cNvPr id="44051" name="Group 19"/>
          <p:cNvGrpSpPr>
            <a:grpSpLocks/>
          </p:cNvGrpSpPr>
          <p:nvPr/>
        </p:nvGrpSpPr>
        <p:grpSpPr bwMode="auto">
          <a:xfrm>
            <a:off x="1341438" y="4302125"/>
            <a:ext cx="1512887" cy="2300288"/>
            <a:chOff x="845" y="2710"/>
            <a:chExt cx="953" cy="1449"/>
          </a:xfrm>
        </p:grpSpPr>
        <p:pic>
          <p:nvPicPr>
            <p:cNvPr id="44045"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 y="2710"/>
              <a:ext cx="953" cy="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48" name="Text Box 16"/>
            <p:cNvSpPr txBox="1">
              <a:spLocks noChangeArrowheads="1"/>
            </p:cNvSpPr>
            <p:nvPr/>
          </p:nvSpPr>
          <p:spPr bwMode="auto">
            <a:xfrm>
              <a:off x="1131" y="4005"/>
              <a:ext cx="36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himself</a:t>
              </a:r>
            </a:p>
          </p:txBody>
        </p:sp>
      </p:grpSp>
      <p:sp>
        <p:nvSpPr>
          <p:cNvPr id="16" name="TextBox 15"/>
          <p:cNvSpPr txBox="1"/>
          <p:nvPr/>
        </p:nvSpPr>
        <p:spPr>
          <a:xfrm>
            <a:off x="6447428" y="-41190"/>
            <a:ext cx="2688557" cy="276999"/>
          </a:xfrm>
          <a:prstGeom prst="rect">
            <a:avLst/>
          </a:prstGeom>
          <a:noFill/>
        </p:spPr>
        <p:txBody>
          <a:bodyPr wrap="none" rtlCol="0">
            <a:spAutoFit/>
          </a:bodyPr>
          <a:lstStyle/>
          <a:p>
            <a:r>
              <a:rPr lang="en-US" sz="1200" dirty="0" smtClean="0">
                <a:solidFill>
                  <a:schemeClr val="bg1"/>
                </a:solidFill>
              </a:rPr>
              <a:t>Evolutionary and Ecological Thinking</a:t>
            </a:r>
            <a:endParaRPr lang="en-US" sz="1200" dirty="0">
              <a:solidFill>
                <a:schemeClr val="bg1"/>
              </a:solidFill>
            </a:endParaRPr>
          </a:p>
        </p:txBody>
      </p:sp>
    </p:spTree>
    <p:extLst>
      <p:ext uri="{BB962C8B-B14F-4D97-AF65-F5344CB8AC3E}">
        <p14:creationId xmlns:p14="http://schemas.microsoft.com/office/powerpoint/2010/main" val="292207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Effect transition="in" filter="wipe(left)">
                                      <p:cBhvr>
                                        <p:cTn id="7" dur="500"/>
                                        <p:tgtEl>
                                          <p:spTgt spid="440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4049"/>
                                        </p:tgtEl>
                                        <p:attrNameLst>
                                          <p:attrName>style.visibility</p:attrName>
                                        </p:attrNameLst>
                                      </p:cBhvr>
                                      <p:to>
                                        <p:strVal val="visible"/>
                                      </p:to>
                                    </p:set>
                                    <p:animEffect transition="in" filter="wipe(up)">
                                      <p:cBhvr>
                                        <p:cTn id="12" dur="500"/>
                                        <p:tgtEl>
                                          <p:spTgt spid="440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4041"/>
                                        </p:tgtEl>
                                        <p:attrNameLst>
                                          <p:attrName>style.visibility</p:attrName>
                                        </p:attrNameLst>
                                      </p:cBhvr>
                                      <p:to>
                                        <p:strVal val="visible"/>
                                      </p:to>
                                    </p:set>
                                    <p:animEffect transition="in" filter="wipe(left)">
                                      <p:cBhvr>
                                        <p:cTn id="17" dur="500"/>
                                        <p:tgtEl>
                                          <p:spTgt spid="440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4050"/>
                                        </p:tgtEl>
                                        <p:attrNameLst>
                                          <p:attrName>style.visibility</p:attrName>
                                        </p:attrNameLst>
                                      </p:cBhvr>
                                      <p:to>
                                        <p:strVal val="visible"/>
                                      </p:to>
                                    </p:set>
                                    <p:animEffect transition="in" filter="wipe(left)">
                                      <p:cBhvr>
                                        <p:cTn id="22" dur="500"/>
                                        <p:tgtEl>
                                          <p:spTgt spid="440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4043"/>
                                        </p:tgtEl>
                                        <p:attrNameLst>
                                          <p:attrName>style.visibility</p:attrName>
                                        </p:attrNameLst>
                                      </p:cBhvr>
                                      <p:to>
                                        <p:strVal val="visible"/>
                                      </p:to>
                                    </p:set>
                                    <p:animEffect transition="in" filter="wipe(left)">
                                      <p:cBhvr>
                                        <p:cTn id="27" dur="500"/>
                                        <p:tgtEl>
                                          <p:spTgt spid="440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44044"/>
                                        </p:tgtEl>
                                        <p:attrNameLst>
                                          <p:attrName>style.visibility</p:attrName>
                                        </p:attrNameLst>
                                      </p:cBhvr>
                                      <p:to>
                                        <p:strVal val="visible"/>
                                      </p:to>
                                    </p:set>
                                    <p:animEffect transition="in" filter="wipe(right)">
                                      <p:cBhvr>
                                        <p:cTn id="32" dur="500"/>
                                        <p:tgtEl>
                                          <p:spTgt spid="4404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44051"/>
                                        </p:tgtEl>
                                        <p:attrNameLst>
                                          <p:attrName>style.visibility</p:attrName>
                                        </p:attrNameLst>
                                      </p:cBhvr>
                                      <p:to>
                                        <p:strVal val="visible"/>
                                      </p:to>
                                    </p:set>
                                    <p:animEffect transition="in" filter="wipe(left)">
                                      <p:cBhvr>
                                        <p:cTn id="37" dur="500"/>
                                        <p:tgtEl>
                                          <p:spTgt spid="44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p:bldP spid="44041" grpId="0"/>
      <p:bldP spid="44043" grpId="0"/>
      <p:bldP spid="440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457200" y="2646095"/>
            <a:ext cx="8229600" cy="3997465"/>
          </a:xfrm>
        </p:spPr>
        <p:txBody>
          <a:bodyPr>
            <a:normAutofit fontScale="92500"/>
          </a:bodyPr>
          <a:lstStyle/>
          <a:p>
            <a:r>
              <a:rPr lang="en-US" sz="2200" dirty="0" smtClean="0"/>
              <a:t>Blind Variation</a:t>
            </a:r>
          </a:p>
          <a:p>
            <a:pPr lvl="1"/>
            <a:r>
              <a:rPr lang="en-US" sz="2200" dirty="0" smtClean="0"/>
              <a:t>Doesn’t mean the program is done “blindly” or without thought</a:t>
            </a:r>
          </a:p>
          <a:p>
            <a:pPr lvl="1"/>
            <a:r>
              <a:rPr lang="en-US" sz="2200" dirty="0" smtClean="0"/>
              <a:t>It means we don’t know whether the variation will survive (work) when we initiate it</a:t>
            </a:r>
          </a:p>
          <a:p>
            <a:r>
              <a:rPr lang="en-US" sz="2200" dirty="0" smtClean="0"/>
              <a:t>Selective Retention</a:t>
            </a:r>
          </a:p>
          <a:p>
            <a:pPr lvl="1"/>
            <a:r>
              <a:rPr lang="en-US" sz="2200" dirty="0" smtClean="0"/>
              <a:t>Done by and in nature (includes the personal, emotional, socio-political system of choices)</a:t>
            </a:r>
          </a:p>
          <a:p>
            <a:r>
              <a:rPr lang="en-US" sz="2200" dirty="0" smtClean="0"/>
              <a:t>Evaluation plays a critical role in both BV &amp; SR</a:t>
            </a:r>
          </a:p>
          <a:p>
            <a:pPr lvl="1"/>
            <a:r>
              <a:rPr lang="en-US" sz="2200" dirty="0" smtClean="0"/>
              <a:t>Variation generator – conceptualization and theory development</a:t>
            </a:r>
          </a:p>
          <a:p>
            <a:pPr lvl="1"/>
            <a:r>
              <a:rPr lang="en-US" sz="2200" dirty="0" smtClean="0"/>
              <a:t>Selection role – is one factor in the selection process</a:t>
            </a:r>
          </a:p>
        </p:txBody>
      </p:sp>
      <p:sp>
        <p:nvSpPr>
          <p:cNvPr id="2" name="Title 1"/>
          <p:cNvSpPr>
            <a:spLocks noGrp="1"/>
          </p:cNvSpPr>
          <p:nvPr>
            <p:ph type="title"/>
          </p:nvPr>
        </p:nvSpPr>
        <p:spPr>
          <a:xfrm>
            <a:off x="287899" y="473144"/>
            <a:ext cx="8664908" cy="603443"/>
          </a:xfrm>
        </p:spPr>
        <p:txBody>
          <a:bodyPr/>
          <a:lstStyle/>
          <a:p>
            <a:r>
              <a:rPr lang="en-US" altLang="en-US" dirty="0" smtClean="0"/>
              <a:t>Evolutionary Systems</a:t>
            </a:r>
            <a:endParaRPr lang="en-US" dirty="0"/>
          </a:p>
        </p:txBody>
      </p:sp>
      <p:sp>
        <p:nvSpPr>
          <p:cNvPr id="4" name="TextBox 3"/>
          <p:cNvSpPr txBox="1"/>
          <p:nvPr/>
        </p:nvSpPr>
        <p:spPr>
          <a:xfrm>
            <a:off x="210393" y="1035781"/>
            <a:ext cx="8698938" cy="1354217"/>
          </a:xfrm>
          <a:prstGeom prst="rect">
            <a:avLst/>
          </a:prstGeom>
          <a:noFill/>
        </p:spPr>
        <p:txBody>
          <a:bodyPr wrap="square" rtlCol="0">
            <a:spAutoFit/>
          </a:bodyPr>
          <a:lstStyle/>
          <a:p>
            <a:pPr algn="ctr"/>
            <a:r>
              <a:rPr lang="en-US" sz="4400" i="0" dirty="0" smtClean="0">
                <a:solidFill>
                  <a:srgbClr val="B41B1D"/>
                </a:solidFill>
              </a:rPr>
              <a:t>Natural Selection =</a:t>
            </a:r>
            <a:endParaRPr lang="en-US" sz="3600" i="0" dirty="0" smtClean="0">
              <a:solidFill>
                <a:srgbClr val="B41B1D"/>
              </a:solidFill>
            </a:endParaRPr>
          </a:p>
          <a:p>
            <a:pPr algn="ctr"/>
            <a:r>
              <a:rPr lang="en-US" sz="2800" i="0" dirty="0" smtClean="0">
                <a:solidFill>
                  <a:srgbClr val="B41B1D"/>
                </a:solidFill>
              </a:rPr>
              <a:t>Blind Variation and Selective Retention (BVSR)</a:t>
            </a:r>
          </a:p>
          <a:p>
            <a:pPr algn="ctr"/>
            <a:r>
              <a:rPr lang="en-US" sz="1000" i="0" dirty="0"/>
              <a:t>Campbell, D. T. (1974). Evolutionary Epistemology. In P. A. </a:t>
            </a:r>
            <a:r>
              <a:rPr lang="en-US" sz="1000" i="0" dirty="0" err="1"/>
              <a:t>Schilpp</a:t>
            </a:r>
            <a:r>
              <a:rPr lang="en-US" sz="1000" i="0" dirty="0"/>
              <a:t> (Ed.), The Philosophy of Karl Popper. LaSalle, IL: Open Court Publishing Co.</a:t>
            </a:r>
            <a:endParaRPr lang="en-US" sz="2800" i="0" dirty="0"/>
          </a:p>
        </p:txBody>
      </p:sp>
      <p:sp>
        <p:nvSpPr>
          <p:cNvPr id="5" name="TextBox 4"/>
          <p:cNvSpPr txBox="1"/>
          <p:nvPr/>
        </p:nvSpPr>
        <p:spPr>
          <a:xfrm>
            <a:off x="6447428" y="-41190"/>
            <a:ext cx="2688557" cy="276999"/>
          </a:xfrm>
          <a:prstGeom prst="rect">
            <a:avLst/>
          </a:prstGeom>
          <a:noFill/>
        </p:spPr>
        <p:txBody>
          <a:bodyPr wrap="none" rtlCol="0">
            <a:spAutoFit/>
          </a:bodyPr>
          <a:lstStyle/>
          <a:p>
            <a:r>
              <a:rPr lang="en-US" sz="1200" dirty="0" smtClean="0">
                <a:solidFill>
                  <a:schemeClr val="bg1"/>
                </a:solidFill>
              </a:rPr>
              <a:t>Evolutionary and Ecological Thinking</a:t>
            </a:r>
            <a:endParaRPr lang="en-US" sz="1200" dirty="0">
              <a:solidFill>
                <a:schemeClr val="bg1"/>
              </a:solidFill>
            </a:endParaRPr>
          </a:p>
        </p:txBody>
      </p:sp>
    </p:spTree>
    <p:extLst>
      <p:ext uri="{BB962C8B-B14F-4D97-AF65-F5344CB8AC3E}">
        <p14:creationId xmlns:p14="http://schemas.microsoft.com/office/powerpoint/2010/main" val="375096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500"/>
                                        <p:tgtEl>
                                          <p:spTgt spid="3">
                                            <p:txEl>
                                              <p:pRg st="5" end="5"/>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left)">
                                      <p:cBhvr>
                                        <p:cTn id="29" dur="500"/>
                                        <p:tgtEl>
                                          <p:spTgt spid="3">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left)">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87899" y="372476"/>
            <a:ext cx="8664908" cy="603443"/>
          </a:xfrm>
        </p:spPr>
        <p:txBody>
          <a:bodyPr/>
          <a:lstStyle/>
          <a:p>
            <a:r>
              <a:rPr lang="en-US" altLang="en-US" dirty="0" smtClean="0"/>
              <a:t>Evolutionary Systems</a:t>
            </a:r>
            <a:endParaRPr lang="en-US" altLang="en-US" dirty="0"/>
          </a:p>
        </p:txBody>
      </p:sp>
      <p:grpSp>
        <p:nvGrpSpPr>
          <p:cNvPr id="13331" name="Group 19"/>
          <p:cNvGrpSpPr>
            <a:grpSpLocks/>
          </p:cNvGrpSpPr>
          <p:nvPr/>
        </p:nvGrpSpPr>
        <p:grpSpPr bwMode="auto">
          <a:xfrm>
            <a:off x="754063" y="992188"/>
            <a:ext cx="7418387" cy="1882775"/>
            <a:chOff x="475" y="625"/>
            <a:chExt cx="4673" cy="1186"/>
          </a:xfrm>
        </p:grpSpPr>
        <p:pic>
          <p:nvPicPr>
            <p:cNvPr id="1332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625"/>
              <a:ext cx="1969" cy="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6" name="Text Box 14"/>
            <p:cNvSpPr txBox="1">
              <a:spLocks noChangeArrowheads="1"/>
            </p:cNvSpPr>
            <p:nvPr/>
          </p:nvSpPr>
          <p:spPr bwMode="auto">
            <a:xfrm>
              <a:off x="475" y="715"/>
              <a:ext cx="2726"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a:t>Every program has a </a:t>
              </a:r>
              <a:r>
                <a:rPr lang="en-US" altLang="en-US" sz="2400" dirty="0">
                  <a:solidFill>
                    <a:schemeClr val="accent4">
                      <a:lumMod val="50000"/>
                    </a:schemeClr>
                  </a:solidFill>
                </a:rPr>
                <a:t>lifecycle</a:t>
              </a:r>
              <a:r>
                <a:rPr lang="en-US" altLang="en-US" sz="2400" dirty="0"/>
                <a:t> (ontogeny), a progression through phases or stages…</a:t>
              </a:r>
            </a:p>
          </p:txBody>
        </p:sp>
      </p:grpSp>
      <p:grpSp>
        <p:nvGrpSpPr>
          <p:cNvPr id="13332" name="Group 20"/>
          <p:cNvGrpSpPr>
            <a:grpSpLocks/>
          </p:cNvGrpSpPr>
          <p:nvPr/>
        </p:nvGrpSpPr>
        <p:grpSpPr bwMode="auto">
          <a:xfrm>
            <a:off x="700088" y="2508250"/>
            <a:ext cx="8064500" cy="2235200"/>
            <a:chOff x="441" y="1580"/>
            <a:chExt cx="5080" cy="1408"/>
          </a:xfrm>
        </p:grpSpPr>
        <p:sp>
          <p:nvSpPr>
            <p:cNvPr id="13327" name="Text Box 15"/>
            <p:cNvSpPr txBox="1">
              <a:spLocks noChangeArrowheads="1"/>
            </p:cNvSpPr>
            <p:nvPr/>
          </p:nvSpPr>
          <p:spPr bwMode="auto">
            <a:xfrm>
              <a:off x="2424" y="1992"/>
              <a:ext cx="3097"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a:t>…over time there is an </a:t>
              </a:r>
              <a:r>
                <a:rPr lang="en-US" altLang="en-US" sz="2400" dirty="0">
                  <a:solidFill>
                    <a:schemeClr val="accent4">
                      <a:lumMod val="50000"/>
                    </a:schemeClr>
                  </a:solidFill>
                </a:rPr>
                <a:t>evolution of programs and program theories</a:t>
              </a:r>
              <a:r>
                <a:rPr lang="en-US" altLang="en-US" sz="2400" dirty="0"/>
                <a:t>…</a:t>
              </a:r>
            </a:p>
          </p:txBody>
        </p:sp>
        <p:pic>
          <p:nvPicPr>
            <p:cNvPr id="13329"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 y="1580"/>
              <a:ext cx="1902" cy="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333" name="Group 21"/>
          <p:cNvGrpSpPr>
            <a:grpSpLocks/>
          </p:cNvGrpSpPr>
          <p:nvPr/>
        </p:nvGrpSpPr>
        <p:grpSpPr bwMode="auto">
          <a:xfrm>
            <a:off x="806450" y="4178300"/>
            <a:ext cx="7470775" cy="2479675"/>
            <a:chOff x="508" y="2632"/>
            <a:chExt cx="4706" cy="1562"/>
          </a:xfrm>
        </p:grpSpPr>
        <p:pic>
          <p:nvPicPr>
            <p:cNvPr id="1332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5" y="2632"/>
              <a:ext cx="1379" cy="1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30" name="Text Box 18"/>
            <p:cNvSpPr txBox="1">
              <a:spLocks noChangeArrowheads="1"/>
            </p:cNvSpPr>
            <p:nvPr/>
          </p:nvSpPr>
          <p:spPr bwMode="auto">
            <a:xfrm>
              <a:off x="508" y="3205"/>
              <a:ext cx="3306"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a:t>…and </a:t>
              </a:r>
              <a:r>
                <a:rPr lang="en-US" altLang="en-US" sz="2400" dirty="0" smtClean="0"/>
                <a:t>over time we </a:t>
              </a:r>
              <a:r>
                <a:rPr lang="en-US" altLang="en-US" sz="2400" dirty="0"/>
                <a:t>can see the </a:t>
              </a:r>
              <a:r>
                <a:rPr lang="en-US" altLang="en-US" sz="2400" dirty="0">
                  <a:solidFill>
                    <a:schemeClr val="accent4">
                      <a:lumMod val="50000"/>
                    </a:schemeClr>
                  </a:solidFill>
                </a:rPr>
                <a:t>emergent evolutionary family “tree”</a:t>
              </a:r>
              <a:r>
                <a:rPr lang="en-US" altLang="en-US" sz="2400" dirty="0"/>
                <a:t> (phylogeny) of programs and their theories</a:t>
              </a:r>
            </a:p>
          </p:txBody>
        </p:sp>
      </p:grpSp>
      <p:sp>
        <p:nvSpPr>
          <p:cNvPr id="12" name="TextBox 11"/>
          <p:cNvSpPr txBox="1"/>
          <p:nvPr/>
        </p:nvSpPr>
        <p:spPr>
          <a:xfrm>
            <a:off x="6447428" y="-41190"/>
            <a:ext cx="2688557" cy="276999"/>
          </a:xfrm>
          <a:prstGeom prst="rect">
            <a:avLst/>
          </a:prstGeom>
          <a:noFill/>
        </p:spPr>
        <p:txBody>
          <a:bodyPr wrap="none" rtlCol="0">
            <a:spAutoFit/>
          </a:bodyPr>
          <a:lstStyle/>
          <a:p>
            <a:r>
              <a:rPr lang="en-US" sz="1200" dirty="0" smtClean="0">
                <a:solidFill>
                  <a:schemeClr val="bg1"/>
                </a:solidFill>
              </a:rPr>
              <a:t>Evolutionary and Ecological Thinking</a:t>
            </a:r>
            <a:endParaRPr lang="en-US" sz="1200" dirty="0">
              <a:solidFill>
                <a:schemeClr val="bg1"/>
              </a:solidFill>
            </a:endParaRPr>
          </a:p>
        </p:txBody>
      </p:sp>
    </p:spTree>
    <p:extLst>
      <p:ext uri="{BB962C8B-B14F-4D97-AF65-F5344CB8AC3E}">
        <p14:creationId xmlns:p14="http://schemas.microsoft.com/office/powerpoint/2010/main" val="259701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331"/>
                                        </p:tgtEl>
                                        <p:attrNameLst>
                                          <p:attrName>style.visibility</p:attrName>
                                        </p:attrNameLst>
                                      </p:cBhvr>
                                      <p:to>
                                        <p:strVal val="visible"/>
                                      </p:to>
                                    </p:set>
                                    <p:animEffect transition="in" filter="wipe(left)">
                                      <p:cBhvr>
                                        <p:cTn id="7" dur="500"/>
                                        <p:tgtEl>
                                          <p:spTgt spid="133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3332"/>
                                        </p:tgtEl>
                                        <p:attrNameLst>
                                          <p:attrName>style.visibility</p:attrName>
                                        </p:attrNameLst>
                                      </p:cBhvr>
                                      <p:to>
                                        <p:strVal val="visible"/>
                                      </p:to>
                                    </p:set>
                                    <p:animEffect transition="in" filter="wipe(right)">
                                      <p:cBhvr>
                                        <p:cTn id="12" dur="500"/>
                                        <p:tgtEl>
                                          <p:spTgt spid="133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3333"/>
                                        </p:tgtEl>
                                        <p:attrNameLst>
                                          <p:attrName>style.visibility</p:attrName>
                                        </p:attrNameLst>
                                      </p:cBhvr>
                                      <p:to>
                                        <p:strVal val="visible"/>
                                      </p:to>
                                    </p:set>
                                    <p:animEffect transition="in" filter="wipe(left)">
                                      <p:cBhvr>
                                        <p:cTn id="17" dur="500"/>
                                        <p:tgtEl>
                                          <p:spTgt spid="13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smtClean="0"/>
              <a:t>Symbiosis and Co-evolution</a:t>
            </a:r>
            <a:endParaRPr lang="en-US" dirty="0"/>
          </a:p>
        </p:txBody>
      </p:sp>
      <p:pic>
        <p:nvPicPr>
          <p:cNvPr id="4" name="Picture 3" descr="bee_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524000"/>
            <a:ext cx="36988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14401" y="2743200"/>
            <a:ext cx="2860646" cy="1200329"/>
          </a:xfrm>
          <a:prstGeom prst="rect">
            <a:avLst/>
          </a:prstGeom>
          <a:noFill/>
        </p:spPr>
        <p:txBody>
          <a:bodyPr wrap="square" rtlCol="0">
            <a:spAutoFit/>
          </a:bodyPr>
          <a:lstStyle/>
          <a:p>
            <a:r>
              <a:rPr lang="en-US" dirty="0" smtClean="0"/>
              <a:t>Programs and their evaluation have a </a:t>
            </a:r>
            <a:r>
              <a:rPr lang="en-US" dirty="0" smtClean="0">
                <a:solidFill>
                  <a:schemeClr val="accent4">
                    <a:lumMod val="50000"/>
                  </a:schemeClr>
                </a:solidFill>
              </a:rPr>
              <a:t>symbiotic</a:t>
            </a:r>
            <a:r>
              <a:rPr lang="en-US" dirty="0" smtClean="0"/>
              <a:t> relationship and </a:t>
            </a:r>
            <a:r>
              <a:rPr lang="en-US" dirty="0" smtClean="0">
                <a:solidFill>
                  <a:schemeClr val="accent4">
                    <a:lumMod val="50000"/>
                  </a:schemeClr>
                </a:solidFill>
              </a:rPr>
              <a:t>co-evolve</a:t>
            </a:r>
            <a:r>
              <a:rPr lang="en-US" dirty="0" smtClean="0"/>
              <a:t> over time</a:t>
            </a:r>
            <a:endParaRPr lang="en-US" dirty="0"/>
          </a:p>
        </p:txBody>
      </p:sp>
      <p:sp>
        <p:nvSpPr>
          <p:cNvPr id="6" name="TextBox 5"/>
          <p:cNvSpPr txBox="1"/>
          <p:nvPr/>
        </p:nvSpPr>
        <p:spPr>
          <a:xfrm>
            <a:off x="6447428" y="-41190"/>
            <a:ext cx="2688557" cy="276999"/>
          </a:xfrm>
          <a:prstGeom prst="rect">
            <a:avLst/>
          </a:prstGeom>
          <a:noFill/>
        </p:spPr>
        <p:txBody>
          <a:bodyPr wrap="none" rtlCol="0">
            <a:spAutoFit/>
          </a:bodyPr>
          <a:lstStyle/>
          <a:p>
            <a:r>
              <a:rPr lang="en-US" sz="1200" dirty="0" smtClean="0">
                <a:solidFill>
                  <a:schemeClr val="bg1"/>
                </a:solidFill>
              </a:rPr>
              <a:t>Evolutionary and Ecological Thinking</a:t>
            </a:r>
            <a:endParaRPr lang="en-US" sz="1200" dirty="0">
              <a:solidFill>
                <a:schemeClr val="bg1"/>
              </a:solidFill>
            </a:endParaRPr>
          </a:p>
        </p:txBody>
      </p:sp>
    </p:spTree>
    <p:extLst>
      <p:ext uri="{BB962C8B-B14F-4D97-AF65-F5344CB8AC3E}">
        <p14:creationId xmlns:p14="http://schemas.microsoft.com/office/powerpoint/2010/main" val="3701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Evolutionary Systems</a:t>
            </a:r>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4510080"/>
            <a:ext cx="5943600" cy="2059199"/>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183480"/>
            <a:ext cx="5943600" cy="3250400"/>
          </a:xfrm>
          <a:prstGeom prst="rect">
            <a:avLst/>
          </a:prstGeom>
        </p:spPr>
      </p:pic>
      <p:sp>
        <p:nvSpPr>
          <p:cNvPr id="6" name="TextBox 5"/>
          <p:cNvSpPr txBox="1"/>
          <p:nvPr/>
        </p:nvSpPr>
        <p:spPr>
          <a:xfrm>
            <a:off x="6447428" y="-41190"/>
            <a:ext cx="2688557" cy="276999"/>
          </a:xfrm>
          <a:prstGeom prst="rect">
            <a:avLst/>
          </a:prstGeom>
          <a:noFill/>
        </p:spPr>
        <p:txBody>
          <a:bodyPr wrap="none" rtlCol="0">
            <a:spAutoFit/>
          </a:bodyPr>
          <a:lstStyle/>
          <a:p>
            <a:r>
              <a:rPr lang="en-US" sz="1200" dirty="0" smtClean="0">
                <a:solidFill>
                  <a:schemeClr val="bg1"/>
                </a:solidFill>
              </a:rPr>
              <a:t>Evolutionary and Ecological Thinking</a:t>
            </a:r>
            <a:endParaRPr lang="en-US" sz="1200" dirty="0">
              <a:solidFill>
                <a:schemeClr val="bg1"/>
              </a:solidFill>
            </a:endParaRPr>
          </a:p>
        </p:txBody>
      </p:sp>
    </p:spTree>
    <p:extLst>
      <p:ext uri="{BB962C8B-B14F-4D97-AF65-F5344CB8AC3E}">
        <p14:creationId xmlns:p14="http://schemas.microsoft.com/office/powerpoint/2010/main" val="189084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p:txBody>
          <a:bodyPr/>
          <a:lstStyle/>
          <a:p>
            <a:r>
              <a:rPr lang="en-US" dirty="0" smtClean="0"/>
              <a:t>An introduction to evaluation</a:t>
            </a:r>
          </a:p>
          <a:p>
            <a:r>
              <a:rPr lang="en-US" dirty="0" smtClean="0"/>
              <a:t>A description of evaluation methods (except for some that make a point)</a:t>
            </a:r>
          </a:p>
          <a:p>
            <a:r>
              <a:rPr lang="en-US" dirty="0" smtClean="0"/>
              <a:t>A set of examples of educational evaluations, or even STEM education evaluations</a:t>
            </a:r>
            <a:br>
              <a:rPr lang="en-US" dirty="0" smtClean="0"/>
            </a:br>
            <a:endParaRPr lang="en-US" dirty="0" smtClean="0"/>
          </a:p>
          <a:p>
            <a:r>
              <a:rPr lang="en-US" dirty="0" smtClean="0"/>
              <a:t>All of these things can be found elsewhere</a:t>
            </a:r>
            <a:endParaRPr lang="en-US" dirty="0"/>
          </a:p>
        </p:txBody>
      </p:sp>
      <p:sp>
        <p:nvSpPr>
          <p:cNvPr id="2" name="Title 1"/>
          <p:cNvSpPr>
            <a:spLocks noGrp="1"/>
          </p:cNvSpPr>
          <p:nvPr>
            <p:ph type="title"/>
          </p:nvPr>
        </p:nvSpPr>
        <p:spPr/>
        <p:txBody>
          <a:bodyPr/>
          <a:lstStyle/>
          <a:p>
            <a:r>
              <a:rPr lang="en-US" dirty="0" smtClean="0"/>
              <a:t>What this presentation is </a:t>
            </a:r>
            <a:r>
              <a:rPr lang="en-US" i="1" u="sng" dirty="0" smtClean="0"/>
              <a:t>not</a:t>
            </a:r>
            <a:endParaRPr lang="en-US" i="1" u="sng" dirty="0"/>
          </a:p>
        </p:txBody>
      </p:sp>
    </p:spTree>
    <p:extLst>
      <p:ext uri="{BB962C8B-B14F-4D97-AF65-F5344CB8AC3E}">
        <p14:creationId xmlns:p14="http://schemas.microsoft.com/office/powerpoint/2010/main" val="380364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Context and Ecology</a:t>
            </a:r>
            <a:endParaRPr lang="en-US" dirty="0"/>
          </a:p>
        </p:txBody>
      </p:sp>
      <p:grpSp>
        <p:nvGrpSpPr>
          <p:cNvPr id="10" name="Group 9"/>
          <p:cNvGrpSpPr/>
          <p:nvPr/>
        </p:nvGrpSpPr>
        <p:grpSpPr>
          <a:xfrm>
            <a:off x="460139" y="1660843"/>
            <a:ext cx="8557401" cy="2327495"/>
            <a:chOff x="460139" y="1660843"/>
            <a:chExt cx="8557401" cy="2327495"/>
          </a:xfrm>
        </p:grpSpPr>
        <p:pic>
          <p:nvPicPr>
            <p:cNvPr id="4" name="Picture 3"/>
            <p:cNvPicPr>
              <a:picLocks noChangeAspect="1"/>
            </p:cNvPicPr>
            <p:nvPr/>
          </p:nvPicPr>
          <p:blipFill>
            <a:blip r:embed="rId2"/>
            <a:stretch>
              <a:fillRect/>
            </a:stretch>
          </p:blipFill>
          <p:spPr>
            <a:xfrm>
              <a:off x="5320014" y="1660843"/>
              <a:ext cx="3697526" cy="2327495"/>
            </a:xfrm>
            <a:prstGeom prst="rect">
              <a:avLst/>
            </a:prstGeom>
          </p:spPr>
        </p:pic>
        <p:pic>
          <p:nvPicPr>
            <p:cNvPr id="7" name="Picture 6"/>
            <p:cNvPicPr>
              <a:picLocks noChangeAspect="1"/>
            </p:cNvPicPr>
            <p:nvPr/>
          </p:nvPicPr>
          <p:blipFill>
            <a:blip r:embed="rId3"/>
            <a:stretch>
              <a:fillRect/>
            </a:stretch>
          </p:blipFill>
          <p:spPr>
            <a:xfrm>
              <a:off x="460139" y="1750311"/>
              <a:ext cx="2954270" cy="2053712"/>
            </a:xfrm>
            <a:prstGeom prst="rect">
              <a:avLst/>
            </a:prstGeom>
          </p:spPr>
        </p:pic>
        <p:sp>
          <p:nvSpPr>
            <p:cNvPr id="8" name="TextBox 7"/>
            <p:cNvSpPr txBox="1"/>
            <p:nvPr/>
          </p:nvSpPr>
          <p:spPr>
            <a:xfrm>
              <a:off x="3521412" y="2431914"/>
              <a:ext cx="2023353" cy="646331"/>
            </a:xfrm>
            <a:prstGeom prst="rect">
              <a:avLst/>
            </a:prstGeom>
            <a:noFill/>
          </p:spPr>
          <p:txBody>
            <a:bodyPr wrap="square" rtlCol="0">
              <a:spAutoFit/>
            </a:bodyPr>
            <a:lstStyle/>
            <a:p>
              <a:pPr algn="ctr"/>
              <a:r>
                <a:rPr lang="en-US" dirty="0" smtClean="0"/>
                <a:t>The </a:t>
              </a:r>
              <a:r>
                <a:rPr lang="en-US" dirty="0" smtClean="0">
                  <a:solidFill>
                    <a:schemeClr val="accent4">
                      <a:lumMod val="50000"/>
                    </a:schemeClr>
                  </a:solidFill>
                </a:rPr>
                <a:t>ecology</a:t>
              </a:r>
              <a:r>
                <a:rPr lang="en-US" dirty="0" smtClean="0"/>
                <a:t> of a school matters</a:t>
              </a:r>
              <a:endParaRPr lang="en-US" dirty="0"/>
            </a:p>
          </p:txBody>
        </p:sp>
      </p:grpSp>
      <p:grpSp>
        <p:nvGrpSpPr>
          <p:cNvPr id="11" name="Group 10"/>
          <p:cNvGrpSpPr/>
          <p:nvPr/>
        </p:nvGrpSpPr>
        <p:grpSpPr>
          <a:xfrm>
            <a:off x="437744" y="4474722"/>
            <a:ext cx="8229967" cy="2003900"/>
            <a:chOff x="437744" y="4474722"/>
            <a:chExt cx="8229967" cy="2003900"/>
          </a:xfrm>
        </p:grpSpPr>
        <p:pic>
          <p:nvPicPr>
            <p:cNvPr id="5" name="Picture 4"/>
            <p:cNvPicPr>
              <a:picLocks noChangeAspect="1"/>
            </p:cNvPicPr>
            <p:nvPr/>
          </p:nvPicPr>
          <p:blipFill>
            <a:blip r:embed="rId4"/>
            <a:stretch>
              <a:fillRect/>
            </a:stretch>
          </p:blipFill>
          <p:spPr>
            <a:xfrm>
              <a:off x="5690681" y="4491454"/>
              <a:ext cx="2977030" cy="1987168"/>
            </a:xfrm>
            <a:prstGeom prst="rect">
              <a:avLst/>
            </a:prstGeom>
          </p:spPr>
        </p:pic>
        <p:pic>
          <p:nvPicPr>
            <p:cNvPr id="6" name="Picture 5"/>
            <p:cNvPicPr>
              <a:picLocks noChangeAspect="1"/>
            </p:cNvPicPr>
            <p:nvPr/>
          </p:nvPicPr>
          <p:blipFill>
            <a:blip r:embed="rId5"/>
            <a:stretch>
              <a:fillRect/>
            </a:stretch>
          </p:blipFill>
          <p:spPr>
            <a:xfrm>
              <a:off x="437744" y="4474722"/>
              <a:ext cx="2956384" cy="1966949"/>
            </a:xfrm>
            <a:prstGeom prst="rect">
              <a:avLst/>
            </a:prstGeom>
          </p:spPr>
        </p:pic>
        <p:sp>
          <p:nvSpPr>
            <p:cNvPr id="9" name="TextBox 8"/>
            <p:cNvSpPr txBox="1"/>
            <p:nvPr/>
          </p:nvSpPr>
          <p:spPr>
            <a:xfrm>
              <a:off x="3498714" y="4743855"/>
              <a:ext cx="2023353" cy="1477328"/>
            </a:xfrm>
            <a:prstGeom prst="rect">
              <a:avLst/>
            </a:prstGeom>
            <a:noFill/>
          </p:spPr>
          <p:txBody>
            <a:bodyPr wrap="square" rtlCol="0">
              <a:spAutoFit/>
            </a:bodyPr>
            <a:lstStyle/>
            <a:p>
              <a:pPr algn="ctr"/>
              <a:r>
                <a:rPr lang="en-US" dirty="0" smtClean="0"/>
                <a:t>Would the </a:t>
              </a:r>
              <a:r>
                <a:rPr lang="en-US" dirty="0" smtClean="0">
                  <a:solidFill>
                    <a:schemeClr val="accent4">
                      <a:lumMod val="50000"/>
                    </a:schemeClr>
                  </a:solidFill>
                </a:rPr>
                <a:t>same program</a:t>
              </a:r>
              <a:r>
                <a:rPr lang="en-US" dirty="0" smtClean="0"/>
                <a:t> function the same way in different ecologies?</a:t>
              </a:r>
              <a:endParaRPr lang="en-US" dirty="0"/>
            </a:p>
          </p:txBody>
        </p:sp>
      </p:grpSp>
      <p:sp>
        <p:nvSpPr>
          <p:cNvPr id="12" name="TextBox 11"/>
          <p:cNvSpPr txBox="1"/>
          <p:nvPr/>
        </p:nvSpPr>
        <p:spPr>
          <a:xfrm>
            <a:off x="6447428" y="-41190"/>
            <a:ext cx="2688557" cy="276999"/>
          </a:xfrm>
          <a:prstGeom prst="rect">
            <a:avLst/>
          </a:prstGeom>
          <a:noFill/>
        </p:spPr>
        <p:txBody>
          <a:bodyPr wrap="none" rtlCol="0">
            <a:spAutoFit/>
          </a:bodyPr>
          <a:lstStyle/>
          <a:p>
            <a:r>
              <a:rPr lang="en-US" sz="1200" dirty="0" smtClean="0">
                <a:solidFill>
                  <a:schemeClr val="bg1"/>
                </a:solidFill>
              </a:rPr>
              <a:t>Evolutionary and Ecological Thinking</a:t>
            </a:r>
            <a:endParaRPr lang="en-US" sz="1200" dirty="0">
              <a:solidFill>
                <a:schemeClr val="bg1"/>
              </a:solidFill>
            </a:endParaRPr>
          </a:p>
        </p:txBody>
      </p:sp>
    </p:spTree>
    <p:extLst>
      <p:ext uri="{BB962C8B-B14F-4D97-AF65-F5344CB8AC3E}">
        <p14:creationId xmlns:p14="http://schemas.microsoft.com/office/powerpoint/2010/main" val="7470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695739" y="1900361"/>
            <a:ext cx="7470250" cy="3379305"/>
          </a:xfrm>
        </p:spPr>
        <p:txBody>
          <a:bodyPr/>
          <a:lstStyle/>
          <a:p>
            <a:pPr marL="0" indent="0">
              <a:buNone/>
            </a:pPr>
            <a:r>
              <a:rPr lang="en-US" dirty="0" smtClean="0"/>
              <a:t>Evaluative </a:t>
            </a:r>
            <a:r>
              <a:rPr lang="en-US" dirty="0"/>
              <a:t>thinking is critical thinking applied in the context of evaluation, motivated by an attitude of inquisitiveness and a belief in the value of evidence, that involves identifying assumptions, posing thoughtful questions, pursuing deeper understanding through reflection and perspective taking, and informing decisions in preparation for action.</a:t>
            </a:r>
          </a:p>
          <a:p>
            <a:endParaRPr lang="en-US" dirty="0"/>
          </a:p>
        </p:txBody>
      </p:sp>
      <p:sp>
        <p:nvSpPr>
          <p:cNvPr id="2" name="Title 1"/>
          <p:cNvSpPr>
            <a:spLocks noGrp="1"/>
          </p:cNvSpPr>
          <p:nvPr>
            <p:ph type="title"/>
          </p:nvPr>
        </p:nvSpPr>
        <p:spPr/>
        <p:txBody>
          <a:bodyPr/>
          <a:lstStyle/>
          <a:p>
            <a:r>
              <a:rPr lang="en-US" dirty="0" smtClean="0"/>
              <a:t>Evaluative Thinking</a:t>
            </a:r>
            <a:endParaRPr lang="en-US" dirty="0"/>
          </a:p>
        </p:txBody>
      </p:sp>
      <p:sp>
        <p:nvSpPr>
          <p:cNvPr id="5" name="Rectangle 4"/>
          <p:cNvSpPr/>
          <p:nvPr/>
        </p:nvSpPr>
        <p:spPr>
          <a:xfrm>
            <a:off x="691023" y="1280361"/>
            <a:ext cx="1842171" cy="523220"/>
          </a:xfrm>
          <a:prstGeom prst="rect">
            <a:avLst/>
          </a:prstGeom>
        </p:spPr>
        <p:txBody>
          <a:bodyPr wrap="none">
            <a:spAutoFit/>
          </a:bodyPr>
          <a:lstStyle/>
          <a:p>
            <a:r>
              <a:rPr lang="en-US" sz="2800" b="1" dirty="0">
                <a:solidFill>
                  <a:srgbClr val="B41B1D"/>
                </a:solidFill>
              </a:rPr>
              <a:t>Definition</a:t>
            </a:r>
          </a:p>
        </p:txBody>
      </p:sp>
      <p:sp>
        <p:nvSpPr>
          <p:cNvPr id="6" name="Rectangle 5"/>
          <p:cNvSpPr/>
          <p:nvPr/>
        </p:nvSpPr>
        <p:spPr>
          <a:xfrm>
            <a:off x="3093059" y="5713129"/>
            <a:ext cx="5275690" cy="600164"/>
          </a:xfrm>
          <a:prstGeom prst="rect">
            <a:avLst/>
          </a:prstGeom>
        </p:spPr>
        <p:txBody>
          <a:bodyPr wrap="square">
            <a:spAutoFit/>
          </a:bodyPr>
          <a:lstStyle/>
          <a:p>
            <a:pPr algn="r"/>
            <a:r>
              <a:rPr lang="en-US" sz="1100" dirty="0"/>
              <a:t>Buckley, Jane, Archibald, Thomas, Hargraves, Monica, &amp; Trochim, William M. (2015). Defining and Teaching Evaluative Thinking: Insights From Research </a:t>
            </a:r>
            <a:r>
              <a:rPr lang="en-US" sz="1100" dirty="0" smtClean="0"/>
              <a:t>on Critical </a:t>
            </a:r>
            <a:r>
              <a:rPr lang="en-US" sz="1100" dirty="0"/>
              <a:t>Thinking. </a:t>
            </a:r>
            <a:r>
              <a:rPr lang="en-US" sz="1100" dirty="0" smtClean="0"/>
              <a:t>American </a:t>
            </a:r>
            <a:r>
              <a:rPr lang="en-US" sz="1100" dirty="0"/>
              <a:t>Journal of Evaluation, 36(3), 375-388. </a:t>
            </a:r>
            <a:endParaRPr lang="en-US" sz="1100" dirty="0" smtClean="0"/>
          </a:p>
        </p:txBody>
      </p:sp>
      <p:sp>
        <p:nvSpPr>
          <p:cNvPr id="7" name="TextBox 6"/>
          <p:cNvSpPr txBox="1"/>
          <p:nvPr/>
        </p:nvSpPr>
        <p:spPr>
          <a:xfrm>
            <a:off x="7630444" y="-41190"/>
            <a:ext cx="1513556" cy="276999"/>
          </a:xfrm>
          <a:prstGeom prst="rect">
            <a:avLst/>
          </a:prstGeom>
          <a:noFill/>
        </p:spPr>
        <p:txBody>
          <a:bodyPr wrap="none" rtlCol="0">
            <a:spAutoFit/>
          </a:bodyPr>
          <a:lstStyle/>
          <a:p>
            <a:r>
              <a:rPr lang="en-US" sz="1200" dirty="0" smtClean="0">
                <a:solidFill>
                  <a:schemeClr val="bg1"/>
                </a:solidFill>
              </a:rPr>
              <a:t>Evaluative Thinking</a:t>
            </a:r>
            <a:endParaRPr lang="en-US" sz="1200" dirty="0">
              <a:solidFill>
                <a:schemeClr val="bg1"/>
              </a:solidFill>
            </a:endParaRPr>
          </a:p>
        </p:txBody>
      </p:sp>
    </p:spTree>
    <p:extLst>
      <p:ext uri="{BB962C8B-B14F-4D97-AF65-F5344CB8AC3E}">
        <p14:creationId xmlns:p14="http://schemas.microsoft.com/office/powerpoint/2010/main" val="238984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434492" y="1187466"/>
            <a:ext cx="8229600" cy="5257800"/>
          </a:xfrm>
        </p:spPr>
        <p:txBody>
          <a:bodyPr/>
          <a:lstStyle/>
          <a:p>
            <a:pPr marL="0" indent="0">
              <a:buNone/>
            </a:pPr>
            <a:r>
              <a:rPr lang="en-US" dirty="0" smtClean="0">
                <a:solidFill>
                  <a:srgbClr val="B41B1D"/>
                </a:solidFill>
              </a:rPr>
              <a:t>Put another way:</a:t>
            </a:r>
          </a:p>
          <a:p>
            <a:r>
              <a:rPr lang="en-US" dirty="0" smtClean="0"/>
              <a:t>critical thinking</a:t>
            </a:r>
          </a:p>
          <a:p>
            <a:r>
              <a:rPr lang="en-US" dirty="0"/>
              <a:t>i</a:t>
            </a:r>
            <a:r>
              <a:rPr lang="en-US" dirty="0" smtClean="0"/>
              <a:t>n context of evaluation </a:t>
            </a:r>
            <a:endParaRPr lang="en-US" dirty="0"/>
          </a:p>
          <a:p>
            <a:r>
              <a:rPr lang="en-US" dirty="0"/>
              <a:t>m</a:t>
            </a:r>
            <a:r>
              <a:rPr lang="en-US" dirty="0" smtClean="0"/>
              <a:t>otivated by </a:t>
            </a:r>
          </a:p>
          <a:p>
            <a:pPr lvl="1"/>
            <a:r>
              <a:rPr lang="en-US" dirty="0" smtClean="0"/>
              <a:t>attitude </a:t>
            </a:r>
            <a:r>
              <a:rPr lang="en-US" dirty="0"/>
              <a:t>of inquisitiveness </a:t>
            </a:r>
          </a:p>
          <a:p>
            <a:pPr lvl="1"/>
            <a:r>
              <a:rPr lang="en-US" dirty="0"/>
              <a:t>belief in the value of evidence</a:t>
            </a:r>
          </a:p>
          <a:p>
            <a:r>
              <a:rPr lang="en-US" dirty="0" smtClean="0"/>
              <a:t>involves</a:t>
            </a:r>
            <a:r>
              <a:rPr lang="en-US" dirty="0"/>
              <a:t>:</a:t>
            </a:r>
          </a:p>
          <a:p>
            <a:pPr lvl="1"/>
            <a:r>
              <a:rPr lang="en-US" dirty="0"/>
              <a:t>identifying assumptions</a:t>
            </a:r>
          </a:p>
          <a:p>
            <a:pPr lvl="1"/>
            <a:r>
              <a:rPr lang="en-US" dirty="0"/>
              <a:t>posing thoughtful questions</a:t>
            </a:r>
          </a:p>
          <a:p>
            <a:pPr lvl="1"/>
            <a:r>
              <a:rPr lang="en-US" dirty="0"/>
              <a:t>reflection and perspective taking</a:t>
            </a:r>
          </a:p>
          <a:p>
            <a:pPr lvl="1"/>
            <a:r>
              <a:rPr lang="en-US" dirty="0"/>
              <a:t>informing decisions in preparation for action</a:t>
            </a:r>
          </a:p>
        </p:txBody>
      </p:sp>
      <p:sp>
        <p:nvSpPr>
          <p:cNvPr id="2" name="Title 1"/>
          <p:cNvSpPr>
            <a:spLocks noGrp="1"/>
          </p:cNvSpPr>
          <p:nvPr>
            <p:ph type="title"/>
          </p:nvPr>
        </p:nvSpPr>
        <p:spPr/>
        <p:txBody>
          <a:bodyPr/>
          <a:lstStyle/>
          <a:p>
            <a:r>
              <a:rPr lang="en-US" dirty="0" smtClean="0"/>
              <a:t>Evaluative Thinking</a:t>
            </a:r>
            <a:endParaRPr lang="en-US" dirty="0"/>
          </a:p>
        </p:txBody>
      </p:sp>
      <p:sp>
        <p:nvSpPr>
          <p:cNvPr id="4" name="TextBox 3"/>
          <p:cNvSpPr txBox="1"/>
          <p:nvPr/>
        </p:nvSpPr>
        <p:spPr>
          <a:xfrm>
            <a:off x="7630444" y="-41190"/>
            <a:ext cx="1513556" cy="276999"/>
          </a:xfrm>
          <a:prstGeom prst="rect">
            <a:avLst/>
          </a:prstGeom>
          <a:noFill/>
        </p:spPr>
        <p:txBody>
          <a:bodyPr wrap="none" rtlCol="0">
            <a:spAutoFit/>
          </a:bodyPr>
          <a:lstStyle/>
          <a:p>
            <a:r>
              <a:rPr lang="en-US" sz="1200" dirty="0" smtClean="0">
                <a:solidFill>
                  <a:schemeClr val="bg1"/>
                </a:solidFill>
              </a:rPr>
              <a:t>Evaluative Thinking</a:t>
            </a:r>
            <a:endParaRPr lang="en-US" sz="1200" dirty="0">
              <a:solidFill>
                <a:schemeClr val="bg1"/>
              </a:solidFill>
            </a:endParaRPr>
          </a:p>
        </p:txBody>
      </p:sp>
    </p:spTree>
    <p:extLst>
      <p:ext uri="{BB962C8B-B14F-4D97-AF65-F5344CB8AC3E}">
        <p14:creationId xmlns:p14="http://schemas.microsoft.com/office/powerpoint/2010/main" val="13827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left)">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left)">
                                      <p:cBhvr>
                                        <p:cTn id="33" dur="500"/>
                                        <p:tgtEl>
                                          <p:spTgt spid="3">
                                            <p:txEl>
                                              <p:pRg st="6" end="6"/>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left)">
                                      <p:cBhvr>
                                        <p:cTn id="36" dur="500"/>
                                        <p:tgtEl>
                                          <p:spTgt spid="3">
                                            <p:txEl>
                                              <p:pRg st="7" end="7"/>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left)">
                                      <p:cBhvr>
                                        <p:cTn id="39" dur="500"/>
                                        <p:tgtEl>
                                          <p:spTgt spid="3">
                                            <p:txEl>
                                              <p:pRg st="8" end="8"/>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left)">
                                      <p:cBhvr>
                                        <p:cTn id="42" dur="500"/>
                                        <p:tgtEl>
                                          <p:spTgt spid="3">
                                            <p:txEl>
                                              <p:pRg st="9" end="9"/>
                                            </p:txEl>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wipe(left)">
                                      <p:cBhvr>
                                        <p:cTn id="4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99" y="531867"/>
            <a:ext cx="8664908" cy="603443"/>
          </a:xfrm>
        </p:spPr>
        <p:txBody>
          <a:bodyPr>
            <a:normAutofit/>
          </a:bodyPr>
          <a:lstStyle/>
          <a:p>
            <a:r>
              <a:rPr lang="en-US" dirty="0" smtClean="0"/>
              <a:t>Summary – Evolutionary Systems Evaluation</a:t>
            </a:r>
            <a:endParaRPr lang="en-US" dirty="0"/>
          </a:p>
        </p:txBody>
      </p:sp>
      <p:sp>
        <p:nvSpPr>
          <p:cNvPr id="3" name="Content Placeholder 2"/>
          <p:cNvSpPr>
            <a:spLocks noGrp="1"/>
          </p:cNvSpPr>
          <p:nvPr>
            <p:ph idx="4294967295"/>
          </p:nvPr>
        </p:nvSpPr>
        <p:spPr>
          <a:xfrm>
            <a:off x="567655" y="1226889"/>
            <a:ext cx="8229600" cy="4838351"/>
          </a:xfrm>
          <a:prstGeom prst="rect">
            <a:avLst/>
          </a:prstGeom>
        </p:spPr>
        <p:txBody>
          <a:bodyPr>
            <a:normAutofit lnSpcReduction="10000"/>
          </a:bodyPr>
          <a:lstStyle/>
          <a:p>
            <a:r>
              <a:rPr lang="en-US" sz="1800" dirty="0" smtClean="0"/>
              <a:t>Systems Theory</a:t>
            </a:r>
          </a:p>
          <a:p>
            <a:pPr lvl="1"/>
            <a:r>
              <a:rPr lang="en-US" sz="1800" dirty="0" smtClean="0"/>
              <a:t>Greater </a:t>
            </a:r>
            <a:r>
              <a:rPr lang="en-US" sz="1800" dirty="0"/>
              <a:t>than the Sum - </a:t>
            </a:r>
            <a:r>
              <a:rPr lang="en-US" sz="1800" dirty="0">
                <a:solidFill>
                  <a:schemeClr val="accent4">
                    <a:lumMod val="50000"/>
                  </a:schemeClr>
                </a:solidFill>
              </a:rPr>
              <a:t>Part-Whole </a:t>
            </a:r>
            <a:r>
              <a:rPr lang="en-US" sz="1800" dirty="0" smtClean="0">
                <a:solidFill>
                  <a:schemeClr val="accent4">
                    <a:lumMod val="50000"/>
                  </a:schemeClr>
                </a:solidFill>
              </a:rPr>
              <a:t>Relationships</a:t>
            </a:r>
            <a:endParaRPr lang="en-US" sz="1800" dirty="0"/>
          </a:p>
          <a:p>
            <a:pPr lvl="1"/>
            <a:r>
              <a:rPr lang="en-US" sz="1800" dirty="0"/>
              <a:t>The Local and the Global - </a:t>
            </a:r>
            <a:r>
              <a:rPr lang="en-US" sz="1800" dirty="0">
                <a:solidFill>
                  <a:schemeClr val="accent4">
                    <a:lumMod val="50000"/>
                  </a:schemeClr>
                </a:solidFill>
              </a:rPr>
              <a:t>Scale</a:t>
            </a:r>
            <a:r>
              <a:rPr lang="en-US" sz="1800" dirty="0"/>
              <a:t>	</a:t>
            </a:r>
          </a:p>
          <a:p>
            <a:pPr lvl="1"/>
            <a:r>
              <a:rPr lang="en-US" sz="1800" dirty="0"/>
              <a:t>Inside-Outside </a:t>
            </a:r>
            <a:r>
              <a:rPr lang="en-US" sz="1800" dirty="0" smtClean="0"/>
              <a:t>– </a:t>
            </a:r>
            <a:r>
              <a:rPr lang="en-US" sz="1800" dirty="0" smtClean="0">
                <a:solidFill>
                  <a:schemeClr val="accent4">
                    <a:lumMod val="50000"/>
                  </a:schemeClr>
                </a:solidFill>
              </a:rPr>
              <a:t>Boundaries</a:t>
            </a:r>
          </a:p>
          <a:p>
            <a:pPr lvl="1"/>
            <a:r>
              <a:rPr lang="en-US" sz="1800" dirty="0" smtClean="0"/>
              <a:t>The </a:t>
            </a:r>
            <a:r>
              <a:rPr lang="en-US" sz="1800" dirty="0"/>
              <a:t>Eye of the Beholder - </a:t>
            </a:r>
            <a:r>
              <a:rPr lang="en-US" sz="1800" dirty="0">
                <a:solidFill>
                  <a:schemeClr val="accent4">
                    <a:lumMod val="50000"/>
                  </a:schemeClr>
                </a:solidFill>
              </a:rPr>
              <a:t>Multiple Perspectives and </a:t>
            </a:r>
            <a:r>
              <a:rPr lang="en-US" sz="1800" dirty="0" smtClean="0">
                <a:solidFill>
                  <a:schemeClr val="accent4">
                    <a:lumMod val="50000"/>
                  </a:schemeClr>
                </a:solidFill>
              </a:rPr>
              <a:t>Stakeholders</a:t>
            </a:r>
          </a:p>
          <a:p>
            <a:pPr lvl="1"/>
            <a:r>
              <a:rPr lang="en-US" sz="1800" dirty="0"/>
              <a:t>Context - </a:t>
            </a:r>
            <a:r>
              <a:rPr lang="en-US" sz="1800" dirty="0">
                <a:solidFill>
                  <a:schemeClr val="accent4">
                    <a:lumMod val="50000"/>
                  </a:schemeClr>
                </a:solidFill>
              </a:rPr>
              <a:t>Ecology</a:t>
            </a:r>
            <a:endParaRPr lang="en-US" sz="1800" dirty="0"/>
          </a:p>
          <a:p>
            <a:pPr lvl="1"/>
            <a:r>
              <a:rPr lang="en-US" sz="1800" dirty="0"/>
              <a:t>Complexity and Dynamics</a:t>
            </a:r>
          </a:p>
          <a:p>
            <a:pPr lvl="2"/>
            <a:r>
              <a:rPr lang="en-US" sz="1800" dirty="0"/>
              <a:t>The Rock and The Bird - </a:t>
            </a:r>
            <a:r>
              <a:rPr lang="en-US" sz="1800" dirty="0">
                <a:solidFill>
                  <a:schemeClr val="accent4">
                    <a:lumMod val="50000"/>
                  </a:schemeClr>
                </a:solidFill>
              </a:rPr>
              <a:t>Static and Dynamic Processes</a:t>
            </a:r>
            <a:r>
              <a:rPr lang="en-US" sz="1800" dirty="0"/>
              <a:t>	</a:t>
            </a:r>
          </a:p>
          <a:p>
            <a:pPr lvl="2"/>
            <a:r>
              <a:rPr lang="en-US" sz="1800" dirty="0" smtClean="0"/>
              <a:t>Simple </a:t>
            </a:r>
            <a:r>
              <a:rPr lang="en-US" sz="1800" dirty="0"/>
              <a:t>Rules - </a:t>
            </a:r>
            <a:r>
              <a:rPr lang="en-US" sz="1800" dirty="0">
                <a:solidFill>
                  <a:schemeClr val="accent4">
                    <a:lumMod val="50000"/>
                  </a:schemeClr>
                </a:solidFill>
              </a:rPr>
              <a:t>Complexity and the Idea of a Simple Rules (Protocol)</a:t>
            </a:r>
            <a:endParaRPr lang="en-US" sz="1800" dirty="0"/>
          </a:p>
          <a:p>
            <a:pPr lvl="1"/>
            <a:r>
              <a:rPr lang="en-US" sz="1800" dirty="0" smtClean="0"/>
              <a:t>Driving </a:t>
            </a:r>
            <a:r>
              <a:rPr lang="en-US" sz="1800" dirty="0"/>
              <a:t>With Your Eyes Open - </a:t>
            </a:r>
            <a:r>
              <a:rPr lang="en-US" sz="1800" dirty="0">
                <a:solidFill>
                  <a:schemeClr val="accent4">
                    <a:lumMod val="50000"/>
                  </a:schemeClr>
                </a:solidFill>
              </a:rPr>
              <a:t>Feedback</a:t>
            </a:r>
          </a:p>
          <a:p>
            <a:r>
              <a:rPr lang="en-US" sz="1800" dirty="0" smtClean="0"/>
              <a:t>Evolution &amp; Ecology - The </a:t>
            </a:r>
            <a:r>
              <a:rPr lang="en-US" sz="1800" dirty="0"/>
              <a:t>Survival of Programs with “Fitness” </a:t>
            </a:r>
            <a:endParaRPr lang="en-US" sz="1800" dirty="0" smtClean="0"/>
          </a:p>
          <a:p>
            <a:pPr lvl="1"/>
            <a:r>
              <a:rPr lang="en-US" sz="1800" dirty="0" smtClean="0"/>
              <a:t>In </a:t>
            </a:r>
            <a:r>
              <a:rPr lang="en-US" sz="1800" dirty="0"/>
              <a:t>the Course of a Lifetime – </a:t>
            </a:r>
            <a:r>
              <a:rPr lang="en-US" sz="1800" dirty="0">
                <a:solidFill>
                  <a:schemeClr val="accent4">
                    <a:lumMod val="50000"/>
                  </a:schemeClr>
                </a:solidFill>
              </a:rPr>
              <a:t>Ontogeny</a:t>
            </a:r>
          </a:p>
          <a:p>
            <a:pPr lvl="1"/>
            <a:r>
              <a:rPr lang="en-US" sz="1800" dirty="0"/>
              <a:t>It’s All in the Family - </a:t>
            </a:r>
            <a:r>
              <a:rPr lang="en-US" sz="1800" dirty="0">
                <a:solidFill>
                  <a:schemeClr val="accent4">
                    <a:lumMod val="50000"/>
                  </a:schemeClr>
                </a:solidFill>
              </a:rPr>
              <a:t>Phylogeny</a:t>
            </a:r>
            <a:endParaRPr lang="en-US" sz="1600" dirty="0">
              <a:solidFill>
                <a:schemeClr val="accent4">
                  <a:lumMod val="50000"/>
                </a:schemeClr>
              </a:solidFill>
            </a:endParaRPr>
          </a:p>
          <a:p>
            <a:pPr lvl="1"/>
            <a:r>
              <a:rPr lang="en-US" sz="1800" dirty="0"/>
              <a:t>The Flower and the Bee - </a:t>
            </a:r>
            <a:r>
              <a:rPr lang="en-US" sz="1800" dirty="0">
                <a:solidFill>
                  <a:schemeClr val="accent4">
                    <a:lumMod val="50000"/>
                  </a:schemeClr>
                </a:solidFill>
              </a:rPr>
              <a:t>Symbiosis and </a:t>
            </a:r>
            <a:r>
              <a:rPr lang="en-US" sz="1800" dirty="0" smtClean="0">
                <a:solidFill>
                  <a:schemeClr val="accent4">
                    <a:lumMod val="50000"/>
                  </a:schemeClr>
                </a:solidFill>
              </a:rPr>
              <a:t>Co-Evolution</a:t>
            </a:r>
          </a:p>
          <a:p>
            <a:r>
              <a:rPr lang="en-US" sz="1800" dirty="0"/>
              <a:t>Evaluative Thinking</a:t>
            </a:r>
          </a:p>
        </p:txBody>
      </p:sp>
    </p:spTree>
    <p:custDataLst>
      <p:tags r:id="rId1"/>
    </p:custDataLst>
    <p:extLst>
      <p:ext uri="{BB962C8B-B14F-4D97-AF65-F5344CB8AC3E}">
        <p14:creationId xmlns:p14="http://schemas.microsoft.com/office/powerpoint/2010/main" val="377129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left)">
                                      <p:cBhvr>
                                        <p:cTn id="25" dur="500"/>
                                        <p:tgtEl>
                                          <p:spTgt spid="3">
                                            <p:txEl>
                                              <p:pRg st="6" end="6"/>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wipe(left)">
                                      <p:cBhvr>
                                        <p:cTn id="28" dur="500"/>
                                        <p:tgtEl>
                                          <p:spTgt spid="3">
                                            <p:txEl>
                                              <p:pRg st="7" end="7"/>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wipe(left)">
                                      <p:cBhvr>
                                        <p:cTn id="31" dur="500"/>
                                        <p:tgtEl>
                                          <p:spTgt spid="3">
                                            <p:txEl>
                                              <p:pRg st="8" end="8"/>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wipe(left)">
                                      <p:cBhvr>
                                        <p:cTn id="34" dur="500"/>
                                        <p:tgtEl>
                                          <p:spTgt spid="3">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wipe(left)">
                                      <p:cBhvr>
                                        <p:cTn id="39" dur="500"/>
                                        <p:tgtEl>
                                          <p:spTgt spid="3">
                                            <p:txEl>
                                              <p:pRg st="10" end="10"/>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wipe(left)">
                                      <p:cBhvr>
                                        <p:cTn id="42" dur="500"/>
                                        <p:tgtEl>
                                          <p:spTgt spid="3">
                                            <p:txEl>
                                              <p:pRg st="11" end="11"/>
                                            </p:txEl>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wipe(left)">
                                      <p:cBhvr>
                                        <p:cTn id="45" dur="500"/>
                                        <p:tgtEl>
                                          <p:spTgt spid="3">
                                            <p:txEl>
                                              <p:pRg st="12" end="12"/>
                                            </p:txEl>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
                                            <p:txEl>
                                              <p:pRg st="13" end="13"/>
                                            </p:txEl>
                                          </p:spTgt>
                                        </p:tgtEl>
                                        <p:attrNameLst>
                                          <p:attrName>style.visibility</p:attrName>
                                        </p:attrNameLst>
                                      </p:cBhvr>
                                      <p:to>
                                        <p:strVal val="visible"/>
                                      </p:to>
                                    </p:set>
                                    <p:animEffect transition="in" filter="wipe(left)">
                                      <p:cBhvr>
                                        <p:cTn id="48" dur="500"/>
                                        <p:tgtEl>
                                          <p:spTgt spid="3">
                                            <p:txEl>
                                              <p:pRg st="13" end="1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animEffect transition="in" filter="wipe(left)">
                                      <p:cBhvr>
                                        <p:cTn id="53"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Evaluation needs to involve </a:t>
            </a:r>
            <a:r>
              <a:rPr lang="en-US" dirty="0" smtClean="0">
                <a:solidFill>
                  <a:schemeClr val="accent4">
                    <a:lumMod val="50000"/>
                  </a:schemeClr>
                </a:solidFill>
              </a:rPr>
              <a:t>multiple stakeholders and perspectives</a:t>
            </a:r>
          </a:p>
          <a:p>
            <a:r>
              <a:rPr lang="en-US" dirty="0" smtClean="0"/>
              <a:t>The role of </a:t>
            </a:r>
            <a:r>
              <a:rPr lang="en-US" dirty="0" smtClean="0">
                <a:solidFill>
                  <a:schemeClr val="accent4">
                    <a:lumMod val="50000"/>
                  </a:schemeClr>
                </a:solidFill>
              </a:rPr>
              <a:t>context</a:t>
            </a:r>
            <a:r>
              <a:rPr lang="en-US" dirty="0" smtClean="0"/>
              <a:t> is essential for a program</a:t>
            </a:r>
          </a:p>
          <a:p>
            <a:r>
              <a:rPr lang="en-US" dirty="0" smtClean="0"/>
              <a:t>Evaluation needs to be </a:t>
            </a:r>
            <a:r>
              <a:rPr lang="en-US" dirty="0" smtClean="0">
                <a:solidFill>
                  <a:schemeClr val="accent4">
                    <a:lumMod val="50000"/>
                  </a:schemeClr>
                </a:solidFill>
              </a:rPr>
              <a:t>prospective</a:t>
            </a:r>
            <a:r>
              <a:rPr lang="en-US" dirty="0" smtClean="0"/>
              <a:t> not just retrospective</a:t>
            </a:r>
          </a:p>
          <a:p>
            <a:r>
              <a:rPr lang="en-US" dirty="0" smtClean="0"/>
              <a:t>Program </a:t>
            </a:r>
            <a:r>
              <a:rPr lang="en-US" dirty="0" smtClean="0">
                <a:solidFill>
                  <a:schemeClr val="accent4">
                    <a:lumMod val="50000"/>
                  </a:schemeClr>
                </a:solidFill>
              </a:rPr>
              <a:t>models</a:t>
            </a:r>
            <a:r>
              <a:rPr lang="en-US" dirty="0" smtClean="0"/>
              <a:t> are necessary for good evaluation</a:t>
            </a:r>
          </a:p>
          <a:p>
            <a:r>
              <a:rPr lang="en-US" dirty="0" smtClean="0"/>
              <a:t>Program </a:t>
            </a:r>
            <a:r>
              <a:rPr lang="en-US" dirty="0" smtClean="0">
                <a:solidFill>
                  <a:schemeClr val="accent4">
                    <a:lumMod val="50000"/>
                  </a:schemeClr>
                </a:solidFill>
              </a:rPr>
              <a:t>variation</a:t>
            </a:r>
            <a:r>
              <a:rPr lang="en-US" dirty="0" smtClean="0"/>
              <a:t> is good; Avoid </a:t>
            </a:r>
            <a:r>
              <a:rPr lang="en-US" dirty="0"/>
              <a:t>p</a:t>
            </a:r>
            <a:r>
              <a:rPr lang="en-US" dirty="0" smtClean="0"/>
              <a:t>rogram monocultures</a:t>
            </a:r>
          </a:p>
          <a:p>
            <a:r>
              <a:rPr lang="en-US" dirty="0" smtClean="0"/>
              <a:t>Evaluation </a:t>
            </a:r>
            <a:r>
              <a:rPr lang="en-US" dirty="0" smtClean="0">
                <a:solidFill>
                  <a:schemeClr val="accent4">
                    <a:lumMod val="50000"/>
                  </a:schemeClr>
                </a:solidFill>
              </a:rPr>
              <a:t>protocols</a:t>
            </a:r>
            <a:r>
              <a:rPr lang="en-US" dirty="0" smtClean="0"/>
              <a:t> (simple rules) help </a:t>
            </a:r>
          </a:p>
          <a:p>
            <a:pPr lvl="1"/>
            <a:r>
              <a:rPr lang="en-US" dirty="0"/>
              <a:t>Address dynamic complexity</a:t>
            </a:r>
          </a:p>
          <a:p>
            <a:pPr lvl="1"/>
            <a:r>
              <a:rPr lang="en-US" dirty="0" smtClean="0"/>
              <a:t>Assure quality</a:t>
            </a:r>
          </a:p>
          <a:p>
            <a:endParaRPr lang="en-US" dirty="0" smtClean="0"/>
          </a:p>
          <a:p>
            <a:endParaRPr lang="en-US" dirty="0"/>
          </a:p>
        </p:txBody>
      </p:sp>
      <p:sp>
        <p:nvSpPr>
          <p:cNvPr id="3" name="Title 2"/>
          <p:cNvSpPr>
            <a:spLocks noGrp="1"/>
          </p:cNvSpPr>
          <p:nvPr>
            <p:ph type="title"/>
          </p:nvPr>
        </p:nvSpPr>
        <p:spPr/>
        <p:txBody>
          <a:bodyPr/>
          <a:lstStyle/>
          <a:p>
            <a:r>
              <a:rPr lang="en-US" dirty="0" smtClean="0"/>
              <a:t>Implications of Evolutionary Systems Approach</a:t>
            </a:r>
            <a:endParaRPr lang="en-US" dirty="0"/>
          </a:p>
        </p:txBody>
      </p:sp>
    </p:spTree>
    <p:extLst>
      <p:ext uri="{BB962C8B-B14F-4D97-AF65-F5344CB8AC3E}">
        <p14:creationId xmlns:p14="http://schemas.microsoft.com/office/powerpoint/2010/main" val="188042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wipe(left)">
                                      <p:cBhvr>
                                        <p:cTn id="35" dur="500"/>
                                        <p:tgtEl>
                                          <p:spTgt spid="2">
                                            <p:txEl>
                                              <p:pRg st="6" end="6"/>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wipe(left)">
                                      <p:cBhvr>
                                        <p:cTn id="3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lgn="ctr">
              <a:buNone/>
            </a:pPr>
            <a:endParaRPr lang="en-US" dirty="0" smtClean="0"/>
          </a:p>
          <a:p>
            <a:pPr marL="0" indent="0" algn="ctr">
              <a:buNone/>
            </a:pPr>
            <a:endParaRPr lang="en-US" dirty="0"/>
          </a:p>
          <a:p>
            <a:pPr marL="0" indent="0" algn="ctr">
              <a:buNone/>
            </a:pPr>
            <a:r>
              <a:rPr lang="en-US" dirty="0" smtClean="0"/>
              <a:t>William Trochim</a:t>
            </a:r>
            <a:endParaRPr lang="en-US" dirty="0"/>
          </a:p>
          <a:p>
            <a:pPr marL="0" indent="0" algn="ctr">
              <a:buNone/>
            </a:pPr>
            <a:r>
              <a:rPr lang="en-US" dirty="0" smtClean="0"/>
              <a:t>Cornell University</a:t>
            </a:r>
          </a:p>
          <a:p>
            <a:pPr marL="0" indent="0" algn="ctr">
              <a:buNone/>
            </a:pPr>
            <a:r>
              <a:rPr lang="en-US" dirty="0" smtClean="0">
                <a:hlinkClick r:id="rId2"/>
              </a:rPr>
              <a:t>wmt1@cornell.edu</a:t>
            </a:r>
            <a:endParaRPr lang="en-US" dirty="0" smtClean="0"/>
          </a:p>
          <a:p>
            <a:pPr marL="0" indent="0" algn="ctr">
              <a:buNone/>
            </a:pPr>
            <a:r>
              <a:rPr lang="en-US" dirty="0">
                <a:hlinkClick r:id="rId3"/>
              </a:rPr>
              <a:t>https://core.human.cornell.edu</a:t>
            </a:r>
            <a:r>
              <a:rPr lang="en-US" dirty="0" smtClean="0">
                <a:hlinkClick r:id="rId3"/>
              </a:rPr>
              <a:t>/</a:t>
            </a:r>
            <a:endParaRPr lang="en-US" dirty="0" smtClean="0"/>
          </a:p>
          <a:p>
            <a:pPr marL="0" indent="0">
              <a:buNone/>
            </a:pPr>
            <a:endParaRPr lang="en-US" dirty="0"/>
          </a:p>
        </p:txBody>
      </p:sp>
      <p:sp>
        <p:nvSpPr>
          <p:cNvPr id="3" name="Title 2"/>
          <p:cNvSpPr>
            <a:spLocks noGrp="1"/>
          </p:cNvSpPr>
          <p:nvPr>
            <p:ph type="title"/>
          </p:nvPr>
        </p:nvSpPr>
        <p:spPr/>
        <p:txBody>
          <a:bodyPr/>
          <a:lstStyle/>
          <a:p>
            <a:r>
              <a:rPr lang="en-US" dirty="0" smtClean="0"/>
              <a:t>For further information</a:t>
            </a:r>
            <a:endParaRPr lang="en-US" dirty="0"/>
          </a:p>
        </p:txBody>
      </p:sp>
    </p:spTree>
    <p:extLst>
      <p:ext uri="{BB962C8B-B14F-4D97-AF65-F5344CB8AC3E}">
        <p14:creationId xmlns:p14="http://schemas.microsoft.com/office/powerpoint/2010/main" val="417863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p:txBody>
          <a:bodyPr/>
          <a:lstStyle/>
          <a:p>
            <a:pPr marL="571500" indent="-571500">
              <a:buFont typeface="+mj-lt"/>
              <a:buAutoNum type="romanUcPeriod"/>
            </a:pPr>
            <a:r>
              <a:rPr lang="en-US" dirty="0" smtClean="0"/>
              <a:t>Challenge your views of evaluation</a:t>
            </a:r>
          </a:p>
          <a:p>
            <a:pPr marL="571500" indent="-571500">
              <a:buFont typeface="+mj-lt"/>
              <a:buAutoNum type="romanUcPeriod"/>
            </a:pPr>
            <a:r>
              <a:rPr lang="en-US" dirty="0" smtClean="0"/>
              <a:t>Re-think Foundational </a:t>
            </a:r>
            <a:r>
              <a:rPr lang="en-US" dirty="0"/>
              <a:t>Issues</a:t>
            </a:r>
          </a:p>
          <a:p>
            <a:pPr marL="854075" lvl="1" indent="-457200">
              <a:buFont typeface="Arial" panose="020B0604020202020204" pitchFamily="34" charset="0"/>
              <a:buChar char="•"/>
            </a:pPr>
            <a:r>
              <a:rPr lang="en-US" dirty="0"/>
              <a:t>Systems Theory and Systems Thinking </a:t>
            </a:r>
          </a:p>
          <a:p>
            <a:pPr marL="854075" lvl="1" indent="-457200">
              <a:buFont typeface="Arial" panose="020B0604020202020204" pitchFamily="34" charset="0"/>
              <a:buChar char="•"/>
            </a:pPr>
            <a:r>
              <a:rPr lang="en-US" dirty="0" smtClean="0"/>
              <a:t>Evolutionary and Ecological Evaluation</a:t>
            </a:r>
          </a:p>
          <a:p>
            <a:pPr marL="854075" lvl="1" indent="-457200">
              <a:buFont typeface="Arial" panose="020B0604020202020204" pitchFamily="34" charset="0"/>
              <a:buChar char="•"/>
            </a:pPr>
            <a:r>
              <a:rPr lang="en-US" dirty="0" smtClean="0"/>
              <a:t>Evaluative Thinking</a:t>
            </a:r>
            <a:endParaRPr lang="en-US" b="1" dirty="0"/>
          </a:p>
          <a:p>
            <a:pPr marL="571500" indent="-571500">
              <a:buFont typeface="+mj-lt"/>
              <a:buAutoNum type="romanUcPeriod"/>
            </a:pPr>
            <a:endParaRPr lang="en-US" b="1" dirty="0"/>
          </a:p>
        </p:txBody>
      </p:sp>
      <p:sp>
        <p:nvSpPr>
          <p:cNvPr id="2" name="Title 1"/>
          <p:cNvSpPr>
            <a:spLocks noGrp="1"/>
          </p:cNvSpPr>
          <p:nvPr>
            <p:ph type="title"/>
          </p:nvPr>
        </p:nvSpPr>
        <p:spPr>
          <a:xfrm>
            <a:off x="287899" y="615757"/>
            <a:ext cx="8042369" cy="603443"/>
          </a:xfrm>
        </p:spPr>
        <p:txBody>
          <a:bodyPr>
            <a:noAutofit/>
          </a:bodyPr>
          <a:lstStyle/>
          <a:p>
            <a:r>
              <a:rPr lang="en-US" sz="2800" dirty="0" smtClean="0"/>
              <a:t>Overview: What This Presentation Attempts</a:t>
            </a:r>
            <a:endParaRPr lang="en-US" sz="2800" dirty="0"/>
          </a:p>
        </p:txBody>
      </p:sp>
    </p:spTree>
    <p:extLst>
      <p:ext uri="{BB962C8B-B14F-4D97-AF65-F5344CB8AC3E}">
        <p14:creationId xmlns:p14="http://schemas.microsoft.com/office/powerpoint/2010/main" val="322791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85753" y="1709259"/>
            <a:ext cx="3967465" cy="3998913"/>
          </a:xfrm>
        </p:spPr>
        <p:txBody>
          <a:bodyPr/>
          <a:lstStyle/>
          <a:p>
            <a:r>
              <a:rPr lang="en-US" dirty="0" smtClean="0"/>
              <a:t>Things we do…</a:t>
            </a:r>
          </a:p>
          <a:p>
            <a:r>
              <a:rPr lang="en-US" dirty="0" smtClean="0"/>
              <a:t>…in an organized way…</a:t>
            </a:r>
          </a:p>
          <a:p>
            <a:r>
              <a:rPr lang="en-US" dirty="0" smtClean="0"/>
              <a:t>…in order to </a:t>
            </a:r>
            <a:r>
              <a:rPr lang="en-US" dirty="0"/>
              <a:t>affect </a:t>
            </a:r>
            <a:r>
              <a:rPr lang="en-US" dirty="0" smtClean="0"/>
              <a:t>…</a:t>
            </a:r>
          </a:p>
          <a:p>
            <a:r>
              <a:rPr lang="en-US" dirty="0" smtClean="0"/>
              <a:t>…outcomes</a:t>
            </a:r>
            <a:endParaRPr lang="en-US" dirty="0"/>
          </a:p>
        </p:txBody>
      </p:sp>
      <p:sp>
        <p:nvSpPr>
          <p:cNvPr id="3" name="Title 2"/>
          <p:cNvSpPr>
            <a:spLocks noGrp="1"/>
          </p:cNvSpPr>
          <p:nvPr>
            <p:ph type="title"/>
          </p:nvPr>
        </p:nvSpPr>
        <p:spPr/>
        <p:txBody>
          <a:bodyPr/>
          <a:lstStyle/>
          <a:p>
            <a:r>
              <a:rPr lang="en-US" dirty="0" smtClean="0"/>
              <a:t>Beginnings: What is a “program”?</a:t>
            </a:r>
            <a:endParaRPr lang="en-US" dirty="0"/>
          </a:p>
        </p:txBody>
      </p:sp>
      <p:sp>
        <p:nvSpPr>
          <p:cNvPr id="4" name="Text Placeholder 1"/>
          <p:cNvSpPr txBox="1">
            <a:spLocks/>
          </p:cNvSpPr>
          <p:nvPr/>
        </p:nvSpPr>
        <p:spPr>
          <a:xfrm>
            <a:off x="4573926" y="1709259"/>
            <a:ext cx="4242903" cy="3998913"/>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1pPr>
            <a:lvl2pPr marL="742932" indent="-28574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3pPr>
            <a:lvl4pPr marL="1600160"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4pPr>
            <a:lvl5pPr marL="2057349"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en-US" i="0" dirty="0" smtClean="0"/>
              <a:t>A set of activities…</a:t>
            </a:r>
          </a:p>
          <a:p>
            <a:pPr fontAlgn="auto">
              <a:spcAft>
                <a:spcPts val="0"/>
              </a:spcAft>
            </a:pPr>
            <a:r>
              <a:rPr lang="en-US" i="0" dirty="0" smtClean="0"/>
              <a:t>…organized in a protocol…</a:t>
            </a:r>
          </a:p>
          <a:p>
            <a:pPr fontAlgn="auto">
              <a:spcAft>
                <a:spcPts val="0"/>
              </a:spcAft>
            </a:pPr>
            <a:r>
              <a:rPr lang="en-US" i="0" dirty="0" smtClean="0"/>
              <a:t>…to cause…</a:t>
            </a:r>
          </a:p>
          <a:p>
            <a:pPr fontAlgn="auto">
              <a:spcAft>
                <a:spcPts val="0"/>
              </a:spcAft>
            </a:pPr>
            <a:r>
              <a:rPr lang="en-US" i="0" dirty="0" smtClean="0"/>
              <a:t>…specific outcomes</a:t>
            </a:r>
            <a:endParaRPr lang="en-US" i="0" dirty="0"/>
          </a:p>
        </p:txBody>
      </p:sp>
    </p:spTree>
    <p:extLst>
      <p:ext uri="{BB962C8B-B14F-4D97-AF65-F5344CB8AC3E}">
        <p14:creationId xmlns:p14="http://schemas.microsoft.com/office/powerpoint/2010/main" val="207749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left)">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left)">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wipe(left)">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wipe(left)">
                                      <p:cBhvr>
                                        <p:cTn id="4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They usually have </a:t>
            </a:r>
            <a:r>
              <a:rPr lang="en-US" dirty="0" smtClean="0">
                <a:solidFill>
                  <a:schemeClr val="accent4">
                    <a:lumMod val="50000"/>
                  </a:schemeClr>
                </a:solidFill>
              </a:rPr>
              <a:t>multiple components or activities</a:t>
            </a:r>
          </a:p>
          <a:p>
            <a:r>
              <a:rPr lang="en-US" dirty="0"/>
              <a:t>They are designed to be </a:t>
            </a:r>
            <a:r>
              <a:rPr lang="en-US" dirty="0" smtClean="0">
                <a:solidFill>
                  <a:schemeClr val="accent4">
                    <a:lumMod val="50000"/>
                  </a:schemeClr>
                </a:solidFill>
              </a:rPr>
              <a:t>standardized, replicable</a:t>
            </a:r>
          </a:p>
          <a:p>
            <a:r>
              <a:rPr lang="en-US" dirty="0" smtClean="0"/>
              <a:t>They occur in a </a:t>
            </a:r>
            <a:r>
              <a:rPr lang="en-US" dirty="0" smtClean="0">
                <a:solidFill>
                  <a:schemeClr val="accent4">
                    <a:lumMod val="50000"/>
                  </a:schemeClr>
                </a:solidFill>
              </a:rPr>
              <a:t>real-life context</a:t>
            </a:r>
          </a:p>
          <a:p>
            <a:r>
              <a:rPr lang="en-US" dirty="0" smtClean="0"/>
              <a:t>They are almost invariably </a:t>
            </a:r>
            <a:r>
              <a:rPr lang="en-US" dirty="0" smtClean="0">
                <a:solidFill>
                  <a:schemeClr val="accent4">
                    <a:lumMod val="50000"/>
                  </a:schemeClr>
                </a:solidFill>
              </a:rPr>
              <a:t>adapted locally</a:t>
            </a:r>
          </a:p>
          <a:p>
            <a:r>
              <a:rPr lang="en-US" dirty="0" smtClean="0"/>
              <a:t>They are usually </a:t>
            </a:r>
            <a:r>
              <a:rPr lang="en-US" dirty="0" smtClean="0">
                <a:solidFill>
                  <a:schemeClr val="accent4">
                    <a:lumMod val="50000"/>
                  </a:schemeClr>
                </a:solidFill>
              </a:rPr>
              <a:t>only one causal factor </a:t>
            </a:r>
            <a:r>
              <a:rPr lang="en-US" dirty="0" smtClean="0"/>
              <a:t>among many</a:t>
            </a:r>
          </a:p>
          <a:p>
            <a:r>
              <a:rPr lang="en-US" dirty="0" smtClean="0"/>
              <a:t>They typically aspire to </a:t>
            </a:r>
            <a:r>
              <a:rPr lang="en-US" dirty="0" smtClean="0">
                <a:solidFill>
                  <a:schemeClr val="accent4">
                    <a:lumMod val="50000"/>
                  </a:schemeClr>
                </a:solidFill>
              </a:rPr>
              <a:t>affect many different outcomes</a:t>
            </a:r>
          </a:p>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Features of Programs</a:t>
            </a:r>
            <a:endParaRPr lang="en-US" dirty="0"/>
          </a:p>
        </p:txBody>
      </p:sp>
    </p:spTree>
    <p:extLst>
      <p:ext uri="{BB962C8B-B14F-4D97-AF65-F5344CB8AC3E}">
        <p14:creationId xmlns:p14="http://schemas.microsoft.com/office/powerpoint/2010/main" val="284508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marL="0" indent="0" algn="ctr">
              <a:buNone/>
            </a:pPr>
            <a:r>
              <a:rPr lang="en-US" sz="3600" dirty="0" smtClean="0"/>
              <a:t>So, the following are some perspectives on programs that are designed to encourage you to think in a new and fresh way about program evaluation…</a:t>
            </a:r>
            <a:endParaRPr lang="en-US" sz="3600" dirty="0"/>
          </a:p>
        </p:txBody>
      </p:sp>
    </p:spTree>
    <p:extLst>
      <p:ext uri="{BB962C8B-B14F-4D97-AF65-F5344CB8AC3E}">
        <p14:creationId xmlns:p14="http://schemas.microsoft.com/office/powerpoint/2010/main" val="321536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Local and Global</a:t>
            </a:r>
            <a:endParaRPr lang="en-US" dirty="0"/>
          </a:p>
        </p:txBody>
      </p:sp>
      <p:grpSp>
        <p:nvGrpSpPr>
          <p:cNvPr id="2" name="Group 1"/>
          <p:cNvGrpSpPr/>
          <p:nvPr/>
        </p:nvGrpSpPr>
        <p:grpSpPr>
          <a:xfrm>
            <a:off x="6566170" y="1381328"/>
            <a:ext cx="2253575" cy="2281960"/>
            <a:chOff x="6566170" y="1381328"/>
            <a:chExt cx="2253575" cy="2281960"/>
          </a:xfrm>
        </p:grpSpPr>
        <p:sp>
          <p:nvSpPr>
            <p:cNvPr id="6" name="TextBox 5"/>
            <p:cNvSpPr txBox="1"/>
            <p:nvPr/>
          </p:nvSpPr>
          <p:spPr>
            <a:xfrm>
              <a:off x="6566170" y="1381328"/>
              <a:ext cx="1673157" cy="923330"/>
            </a:xfrm>
            <a:prstGeom prst="rect">
              <a:avLst/>
            </a:prstGeom>
            <a:noFill/>
          </p:spPr>
          <p:txBody>
            <a:bodyPr wrap="square" rtlCol="0">
              <a:spAutoFit/>
            </a:bodyPr>
            <a:lstStyle/>
            <a:p>
              <a:r>
                <a:rPr lang="en-US" dirty="0" smtClean="0"/>
                <a:t>Raises the question of “boundaries”</a:t>
              </a:r>
              <a:endParaRPr lang="en-US" dirty="0"/>
            </a:p>
          </p:txBody>
        </p:sp>
        <p:sp>
          <p:nvSpPr>
            <p:cNvPr id="7" name="TextBox 6"/>
            <p:cNvSpPr txBox="1"/>
            <p:nvPr/>
          </p:nvSpPr>
          <p:spPr>
            <a:xfrm>
              <a:off x="7146588" y="2739958"/>
              <a:ext cx="1673157" cy="923330"/>
            </a:xfrm>
            <a:prstGeom prst="rect">
              <a:avLst/>
            </a:prstGeom>
            <a:noFill/>
          </p:spPr>
          <p:txBody>
            <a:bodyPr wrap="square" rtlCol="0">
              <a:spAutoFit/>
            </a:bodyPr>
            <a:lstStyle/>
            <a:p>
              <a:r>
                <a:rPr lang="en-US" dirty="0" smtClean="0"/>
                <a:t>What is the “boundary” of a program?</a:t>
              </a:r>
              <a:endParaRPr lang="en-US" dirty="0"/>
            </a:p>
          </p:txBody>
        </p:sp>
      </p:grpSp>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873" y="1553893"/>
            <a:ext cx="5883276" cy="497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455666" y="-41190"/>
            <a:ext cx="2696572" cy="276999"/>
          </a:xfrm>
          <a:prstGeom prst="rect">
            <a:avLst/>
          </a:prstGeom>
          <a:noFill/>
        </p:spPr>
        <p:txBody>
          <a:bodyPr wrap="none" rtlCol="0">
            <a:spAutoFit/>
          </a:bodyPr>
          <a:lstStyle/>
          <a:p>
            <a:r>
              <a:rPr lang="en-US" sz="1200" dirty="0" smtClean="0">
                <a:solidFill>
                  <a:schemeClr val="bg1"/>
                </a:solidFill>
              </a:rPr>
              <a:t>Systems Theory &amp; Systems Thinking</a:t>
            </a:r>
            <a:endParaRPr lang="en-US" sz="1200" dirty="0">
              <a:solidFill>
                <a:schemeClr val="bg1"/>
              </a:solidFill>
            </a:endParaRPr>
          </a:p>
        </p:txBody>
      </p:sp>
    </p:spTree>
    <p:extLst>
      <p:ext uri="{BB962C8B-B14F-4D97-AF65-F5344CB8AC3E}">
        <p14:creationId xmlns:p14="http://schemas.microsoft.com/office/powerpoint/2010/main" val="334766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Local and Global</a:t>
            </a:r>
            <a:endParaRPr lang="en-US" dirty="0"/>
          </a:p>
        </p:txBody>
      </p:sp>
      <p:sp>
        <p:nvSpPr>
          <p:cNvPr id="18" name="Oval 17"/>
          <p:cNvSpPr/>
          <p:nvPr/>
        </p:nvSpPr>
        <p:spPr>
          <a:xfrm>
            <a:off x="3427234" y="2652899"/>
            <a:ext cx="2685890" cy="2685890"/>
          </a:xfrm>
          <a:prstGeom prst="ellipse">
            <a:avLst/>
          </a:prstGeom>
          <a:noFill/>
          <a:ln w="174625">
            <a:solidFill>
              <a:schemeClr val="accent4">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1133505" y="4656739"/>
            <a:ext cx="3497400" cy="1972458"/>
            <a:chOff x="1133505" y="4656739"/>
            <a:chExt cx="3497400" cy="1972458"/>
          </a:xfrm>
        </p:grpSpPr>
        <p:pic>
          <p:nvPicPr>
            <p:cNvPr id="1026" name="Picture 2" descr="Image result for student teac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505" y="5088672"/>
              <a:ext cx="2310788" cy="1540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15692" y="4656739"/>
              <a:ext cx="1715213" cy="646331"/>
            </a:xfrm>
            <a:prstGeom prst="rect">
              <a:avLst/>
            </a:prstGeom>
            <a:noFill/>
          </p:spPr>
          <p:txBody>
            <a:bodyPr wrap="none" rtlCol="0">
              <a:spAutoFit/>
            </a:bodyPr>
            <a:lstStyle/>
            <a:p>
              <a:r>
                <a:rPr lang="en-US" dirty="0" smtClean="0"/>
                <a:t>Student &amp; </a:t>
              </a:r>
            </a:p>
            <a:p>
              <a:r>
                <a:rPr lang="en-US" dirty="0"/>
                <a:t> </a:t>
              </a:r>
              <a:r>
                <a:rPr lang="en-US" dirty="0" smtClean="0"/>
                <a:t>          Teacher</a:t>
              </a:r>
            </a:p>
          </p:txBody>
        </p:sp>
      </p:grpSp>
      <p:grpSp>
        <p:nvGrpSpPr>
          <p:cNvPr id="21" name="Group 20"/>
          <p:cNvGrpSpPr/>
          <p:nvPr/>
        </p:nvGrpSpPr>
        <p:grpSpPr>
          <a:xfrm>
            <a:off x="403803" y="3426762"/>
            <a:ext cx="3422754" cy="1302915"/>
            <a:chOff x="403803" y="3426762"/>
            <a:chExt cx="3422754" cy="1302915"/>
          </a:xfrm>
        </p:grpSpPr>
        <p:pic>
          <p:nvPicPr>
            <p:cNvPr id="6" name="Picture 5"/>
            <p:cNvPicPr>
              <a:picLocks noChangeAspect="1"/>
            </p:cNvPicPr>
            <p:nvPr/>
          </p:nvPicPr>
          <p:blipFill>
            <a:blip r:embed="rId3"/>
            <a:stretch>
              <a:fillRect/>
            </a:stretch>
          </p:blipFill>
          <p:spPr>
            <a:xfrm>
              <a:off x="403803" y="3426762"/>
              <a:ext cx="2316294" cy="1302915"/>
            </a:xfrm>
            <a:prstGeom prst="rect">
              <a:avLst/>
            </a:prstGeom>
          </p:spPr>
        </p:pic>
        <p:sp>
          <p:nvSpPr>
            <p:cNvPr id="7" name="TextBox 6"/>
            <p:cNvSpPr txBox="1"/>
            <p:nvPr/>
          </p:nvSpPr>
          <p:spPr>
            <a:xfrm>
              <a:off x="3064810" y="3832356"/>
              <a:ext cx="761747" cy="369332"/>
            </a:xfrm>
            <a:prstGeom prst="rect">
              <a:avLst/>
            </a:prstGeom>
            <a:noFill/>
          </p:spPr>
          <p:txBody>
            <a:bodyPr wrap="none" rtlCol="0">
              <a:spAutoFit/>
            </a:bodyPr>
            <a:lstStyle/>
            <a:p>
              <a:r>
                <a:rPr lang="en-US" dirty="0" smtClean="0"/>
                <a:t>Class</a:t>
              </a:r>
              <a:endParaRPr lang="en-US" dirty="0"/>
            </a:p>
          </p:txBody>
        </p:sp>
      </p:grpSp>
      <p:grpSp>
        <p:nvGrpSpPr>
          <p:cNvPr id="22" name="Group 21"/>
          <p:cNvGrpSpPr/>
          <p:nvPr/>
        </p:nvGrpSpPr>
        <p:grpSpPr>
          <a:xfrm>
            <a:off x="975021" y="1755438"/>
            <a:ext cx="3148215" cy="1647222"/>
            <a:chOff x="975021" y="1755438"/>
            <a:chExt cx="3148215" cy="1647222"/>
          </a:xfrm>
        </p:grpSpPr>
        <p:pic>
          <p:nvPicPr>
            <p:cNvPr id="8" name="Picture 7"/>
            <p:cNvPicPr>
              <a:picLocks noChangeAspect="1"/>
            </p:cNvPicPr>
            <p:nvPr/>
          </p:nvPicPr>
          <p:blipFill>
            <a:blip r:embed="rId4"/>
            <a:stretch>
              <a:fillRect/>
            </a:stretch>
          </p:blipFill>
          <p:spPr>
            <a:xfrm>
              <a:off x="975021" y="1755438"/>
              <a:ext cx="2267561" cy="1247701"/>
            </a:xfrm>
            <a:prstGeom prst="rect">
              <a:avLst/>
            </a:prstGeom>
          </p:spPr>
        </p:pic>
        <p:sp>
          <p:nvSpPr>
            <p:cNvPr id="9" name="TextBox 8"/>
            <p:cNvSpPr txBox="1"/>
            <p:nvPr/>
          </p:nvSpPr>
          <p:spPr>
            <a:xfrm>
              <a:off x="3233249" y="3033328"/>
              <a:ext cx="889987" cy="369332"/>
            </a:xfrm>
            <a:prstGeom prst="rect">
              <a:avLst/>
            </a:prstGeom>
            <a:noFill/>
          </p:spPr>
          <p:txBody>
            <a:bodyPr wrap="none" rtlCol="0">
              <a:spAutoFit/>
            </a:bodyPr>
            <a:lstStyle/>
            <a:p>
              <a:r>
                <a:rPr lang="en-US" dirty="0"/>
                <a:t>S</a:t>
              </a:r>
              <a:r>
                <a:rPr lang="en-US" dirty="0" smtClean="0"/>
                <a:t>chool</a:t>
              </a:r>
              <a:endParaRPr lang="en-US" dirty="0"/>
            </a:p>
          </p:txBody>
        </p:sp>
      </p:grpSp>
      <p:grpSp>
        <p:nvGrpSpPr>
          <p:cNvPr id="24" name="Group 23"/>
          <p:cNvGrpSpPr/>
          <p:nvPr/>
        </p:nvGrpSpPr>
        <p:grpSpPr>
          <a:xfrm>
            <a:off x="5117756" y="1715217"/>
            <a:ext cx="3324340" cy="1679337"/>
            <a:chOff x="5117756" y="1715217"/>
            <a:chExt cx="3324340" cy="1679337"/>
          </a:xfrm>
        </p:grpSpPr>
        <p:pic>
          <p:nvPicPr>
            <p:cNvPr id="10" name="Picture 9"/>
            <p:cNvPicPr>
              <a:picLocks noChangeAspect="1"/>
            </p:cNvPicPr>
            <p:nvPr/>
          </p:nvPicPr>
          <p:blipFill rotWithShape="1">
            <a:blip r:embed="rId5"/>
            <a:srcRect l="20311"/>
            <a:stretch/>
          </p:blipFill>
          <p:spPr>
            <a:xfrm>
              <a:off x="6084282" y="1715217"/>
              <a:ext cx="2357814" cy="1325635"/>
            </a:xfrm>
            <a:prstGeom prst="rect">
              <a:avLst/>
            </a:prstGeom>
          </p:spPr>
        </p:pic>
        <p:sp>
          <p:nvSpPr>
            <p:cNvPr id="11" name="TextBox 10"/>
            <p:cNvSpPr txBox="1"/>
            <p:nvPr/>
          </p:nvSpPr>
          <p:spPr>
            <a:xfrm>
              <a:off x="5117756" y="3025222"/>
              <a:ext cx="1351652" cy="369332"/>
            </a:xfrm>
            <a:prstGeom prst="rect">
              <a:avLst/>
            </a:prstGeom>
            <a:noFill/>
          </p:spPr>
          <p:txBody>
            <a:bodyPr wrap="none" rtlCol="0">
              <a:spAutoFit/>
            </a:bodyPr>
            <a:lstStyle/>
            <a:p>
              <a:r>
                <a:rPr lang="en-US" dirty="0" smtClean="0"/>
                <a:t>Community</a:t>
              </a:r>
              <a:endParaRPr lang="en-US" dirty="0"/>
            </a:p>
          </p:txBody>
        </p:sp>
      </p:grpSp>
      <p:grpSp>
        <p:nvGrpSpPr>
          <p:cNvPr id="27" name="Group 26"/>
          <p:cNvGrpSpPr/>
          <p:nvPr/>
        </p:nvGrpSpPr>
        <p:grpSpPr>
          <a:xfrm>
            <a:off x="3702656" y="719574"/>
            <a:ext cx="2084053" cy="2100097"/>
            <a:chOff x="3702656" y="719574"/>
            <a:chExt cx="2084053" cy="2100097"/>
          </a:xfrm>
        </p:grpSpPr>
        <p:pic>
          <p:nvPicPr>
            <p:cNvPr id="12" name="Picture 11"/>
            <p:cNvPicPr>
              <a:picLocks noChangeAspect="1"/>
            </p:cNvPicPr>
            <p:nvPr/>
          </p:nvPicPr>
          <p:blipFill>
            <a:blip r:embed="rId6"/>
            <a:stretch>
              <a:fillRect/>
            </a:stretch>
          </p:blipFill>
          <p:spPr>
            <a:xfrm>
              <a:off x="3702656" y="719574"/>
              <a:ext cx="2084053" cy="1545608"/>
            </a:xfrm>
            <a:prstGeom prst="rect">
              <a:avLst/>
            </a:prstGeom>
          </p:spPr>
        </p:pic>
        <p:sp>
          <p:nvSpPr>
            <p:cNvPr id="13" name="TextBox 12"/>
            <p:cNvSpPr txBox="1"/>
            <p:nvPr/>
          </p:nvSpPr>
          <p:spPr>
            <a:xfrm>
              <a:off x="4361991" y="2450339"/>
              <a:ext cx="864339" cy="369332"/>
            </a:xfrm>
            <a:prstGeom prst="rect">
              <a:avLst/>
            </a:prstGeom>
            <a:noFill/>
          </p:spPr>
          <p:txBody>
            <a:bodyPr wrap="none" rtlCol="0">
              <a:spAutoFit/>
            </a:bodyPr>
            <a:lstStyle/>
            <a:p>
              <a:r>
                <a:rPr lang="en-US" dirty="0" smtClean="0"/>
                <a:t>Family</a:t>
              </a:r>
              <a:endParaRPr lang="en-US" dirty="0"/>
            </a:p>
          </p:txBody>
        </p:sp>
      </p:grpSp>
      <p:grpSp>
        <p:nvGrpSpPr>
          <p:cNvPr id="25" name="Group 24"/>
          <p:cNvGrpSpPr/>
          <p:nvPr/>
        </p:nvGrpSpPr>
        <p:grpSpPr>
          <a:xfrm>
            <a:off x="5581884" y="3457682"/>
            <a:ext cx="3015608" cy="1409002"/>
            <a:chOff x="5581884" y="3457682"/>
            <a:chExt cx="3015608" cy="1409002"/>
          </a:xfrm>
        </p:grpSpPr>
        <p:pic>
          <p:nvPicPr>
            <p:cNvPr id="14" name="Picture 13"/>
            <p:cNvPicPr>
              <a:picLocks noChangeAspect="1"/>
            </p:cNvPicPr>
            <p:nvPr/>
          </p:nvPicPr>
          <p:blipFill>
            <a:blip r:embed="rId7"/>
            <a:stretch>
              <a:fillRect/>
            </a:stretch>
          </p:blipFill>
          <p:spPr>
            <a:xfrm>
              <a:off x="6483990" y="3457682"/>
              <a:ext cx="2113502" cy="1409002"/>
            </a:xfrm>
            <a:prstGeom prst="rect">
              <a:avLst/>
            </a:prstGeom>
          </p:spPr>
        </p:pic>
        <p:sp>
          <p:nvSpPr>
            <p:cNvPr id="15" name="TextBox 14"/>
            <p:cNvSpPr txBox="1"/>
            <p:nvPr/>
          </p:nvSpPr>
          <p:spPr>
            <a:xfrm>
              <a:off x="5581884" y="3802758"/>
              <a:ext cx="851515" cy="369332"/>
            </a:xfrm>
            <a:prstGeom prst="rect">
              <a:avLst/>
            </a:prstGeom>
            <a:noFill/>
          </p:spPr>
          <p:txBody>
            <a:bodyPr wrap="none" rtlCol="0">
              <a:spAutoFit/>
            </a:bodyPr>
            <a:lstStyle/>
            <a:p>
              <a:r>
                <a:rPr lang="en-US" dirty="0" smtClean="0"/>
                <a:t>Nation</a:t>
              </a:r>
              <a:endParaRPr lang="en-US" dirty="0"/>
            </a:p>
          </p:txBody>
        </p:sp>
      </p:grpSp>
      <p:grpSp>
        <p:nvGrpSpPr>
          <p:cNvPr id="26" name="Group 25"/>
          <p:cNvGrpSpPr/>
          <p:nvPr/>
        </p:nvGrpSpPr>
        <p:grpSpPr>
          <a:xfrm>
            <a:off x="5261595" y="4722531"/>
            <a:ext cx="3038833" cy="1964328"/>
            <a:chOff x="5261595" y="4722531"/>
            <a:chExt cx="3038833" cy="1964328"/>
          </a:xfrm>
        </p:grpSpPr>
        <p:pic>
          <p:nvPicPr>
            <p:cNvPr id="19" name="Picture 18"/>
            <p:cNvPicPr>
              <a:picLocks noChangeAspect="1"/>
            </p:cNvPicPr>
            <p:nvPr/>
          </p:nvPicPr>
          <p:blipFill>
            <a:blip r:embed="rId8"/>
            <a:stretch>
              <a:fillRect/>
            </a:stretch>
          </p:blipFill>
          <p:spPr>
            <a:xfrm>
              <a:off x="5979560" y="5116530"/>
              <a:ext cx="2320868" cy="1570329"/>
            </a:xfrm>
            <a:prstGeom prst="rect">
              <a:avLst/>
            </a:prstGeom>
          </p:spPr>
        </p:pic>
        <p:sp>
          <p:nvSpPr>
            <p:cNvPr id="17" name="TextBox 16"/>
            <p:cNvSpPr txBox="1"/>
            <p:nvPr/>
          </p:nvSpPr>
          <p:spPr>
            <a:xfrm>
              <a:off x="5261595" y="4722531"/>
              <a:ext cx="787395" cy="369332"/>
            </a:xfrm>
            <a:prstGeom prst="rect">
              <a:avLst/>
            </a:prstGeom>
            <a:noFill/>
          </p:spPr>
          <p:txBody>
            <a:bodyPr wrap="none" rtlCol="0">
              <a:spAutoFit/>
            </a:bodyPr>
            <a:lstStyle/>
            <a:p>
              <a:r>
                <a:rPr lang="en-US" dirty="0" smtClean="0"/>
                <a:t>World</a:t>
              </a:r>
              <a:endParaRPr lang="en-US" dirty="0"/>
            </a:p>
          </p:txBody>
        </p:sp>
      </p:grpSp>
      <p:sp>
        <p:nvSpPr>
          <p:cNvPr id="28" name="TextBox 27"/>
          <p:cNvSpPr txBox="1"/>
          <p:nvPr/>
        </p:nvSpPr>
        <p:spPr>
          <a:xfrm>
            <a:off x="3628417" y="5583676"/>
            <a:ext cx="2169267" cy="923330"/>
          </a:xfrm>
          <a:prstGeom prst="rect">
            <a:avLst/>
          </a:prstGeom>
          <a:noFill/>
        </p:spPr>
        <p:txBody>
          <a:bodyPr wrap="square" rtlCol="0">
            <a:spAutoFit/>
          </a:bodyPr>
          <a:lstStyle/>
          <a:p>
            <a:pPr algn="ctr"/>
            <a:r>
              <a:rPr lang="en-US" dirty="0" smtClean="0"/>
              <a:t>Programs exist in an hierarchical </a:t>
            </a:r>
            <a:r>
              <a:rPr lang="en-US" dirty="0" smtClean="0">
                <a:solidFill>
                  <a:schemeClr val="accent4">
                    <a:lumMod val="50000"/>
                  </a:schemeClr>
                </a:solidFill>
              </a:rPr>
              <a:t>structure</a:t>
            </a:r>
            <a:endParaRPr lang="en-US" dirty="0">
              <a:solidFill>
                <a:schemeClr val="accent4">
                  <a:lumMod val="50000"/>
                </a:schemeClr>
              </a:solidFill>
            </a:endParaRPr>
          </a:p>
        </p:txBody>
      </p:sp>
      <p:sp>
        <p:nvSpPr>
          <p:cNvPr id="2" name="TextBox 1"/>
          <p:cNvSpPr txBox="1"/>
          <p:nvPr/>
        </p:nvSpPr>
        <p:spPr>
          <a:xfrm>
            <a:off x="6455666" y="-41190"/>
            <a:ext cx="2696572" cy="276999"/>
          </a:xfrm>
          <a:prstGeom prst="rect">
            <a:avLst/>
          </a:prstGeom>
          <a:noFill/>
        </p:spPr>
        <p:txBody>
          <a:bodyPr wrap="none" rtlCol="0">
            <a:spAutoFit/>
          </a:bodyPr>
          <a:lstStyle/>
          <a:p>
            <a:r>
              <a:rPr lang="en-US" sz="1200" dirty="0" smtClean="0">
                <a:solidFill>
                  <a:schemeClr val="bg1"/>
                </a:solidFill>
              </a:rPr>
              <a:t>Systems Theory &amp; Systems Thinking</a:t>
            </a:r>
            <a:endParaRPr lang="en-US" sz="1200" dirty="0">
              <a:solidFill>
                <a:schemeClr val="bg1"/>
              </a:solidFill>
            </a:endParaRPr>
          </a:p>
        </p:txBody>
      </p:sp>
    </p:spTree>
    <p:extLst>
      <p:ext uri="{BB962C8B-B14F-4D97-AF65-F5344CB8AC3E}">
        <p14:creationId xmlns:p14="http://schemas.microsoft.com/office/powerpoint/2010/main" val="89577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Multiple Perspectives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5273" y="1336114"/>
            <a:ext cx="2162460" cy="2162460"/>
          </a:xfrm>
          <a:prstGeom prst="rect">
            <a:avLst/>
          </a:prstGeom>
        </p:spPr>
      </p:pic>
      <p:pic>
        <p:nvPicPr>
          <p:cNvPr id="6" name="Picture 5"/>
          <p:cNvPicPr>
            <a:picLocks noChangeAspect="1"/>
          </p:cNvPicPr>
          <p:nvPr/>
        </p:nvPicPr>
        <p:blipFill>
          <a:blip r:embed="rId3"/>
          <a:stretch>
            <a:fillRect/>
          </a:stretch>
        </p:blipFill>
        <p:spPr>
          <a:xfrm>
            <a:off x="578458" y="2584174"/>
            <a:ext cx="4708724" cy="3459604"/>
          </a:xfrm>
          <a:prstGeom prst="rect">
            <a:avLst/>
          </a:prstGeom>
        </p:spPr>
      </p:pic>
      <p:sp>
        <p:nvSpPr>
          <p:cNvPr id="7" name="TextBox 6"/>
          <p:cNvSpPr txBox="1"/>
          <p:nvPr/>
        </p:nvSpPr>
        <p:spPr>
          <a:xfrm>
            <a:off x="5233480" y="5330756"/>
            <a:ext cx="3020834" cy="1200329"/>
          </a:xfrm>
          <a:prstGeom prst="rect">
            <a:avLst/>
          </a:prstGeom>
          <a:noFill/>
        </p:spPr>
        <p:txBody>
          <a:bodyPr wrap="square" rtlCol="0">
            <a:spAutoFit/>
          </a:bodyPr>
          <a:lstStyle/>
          <a:p>
            <a:r>
              <a:rPr lang="en-US" dirty="0" smtClean="0"/>
              <a:t>A program can </a:t>
            </a:r>
            <a:r>
              <a:rPr lang="en-US" dirty="0"/>
              <a:t>look different from </a:t>
            </a:r>
            <a:r>
              <a:rPr lang="en-US" dirty="0" smtClean="0"/>
              <a:t>different perspectives (the </a:t>
            </a:r>
            <a:r>
              <a:rPr lang="en-US" dirty="0"/>
              <a:t>“eye of the beholder</a:t>
            </a:r>
            <a:r>
              <a:rPr lang="en-US" dirty="0" smtClean="0"/>
              <a:t>”)</a:t>
            </a:r>
            <a:endParaRPr lang="en-US" dirty="0"/>
          </a:p>
        </p:txBody>
      </p:sp>
      <p:sp>
        <p:nvSpPr>
          <p:cNvPr id="8" name="TextBox 7"/>
          <p:cNvSpPr txBox="1"/>
          <p:nvPr/>
        </p:nvSpPr>
        <p:spPr>
          <a:xfrm>
            <a:off x="5833353" y="4238016"/>
            <a:ext cx="2675107" cy="646331"/>
          </a:xfrm>
          <a:prstGeom prst="rect">
            <a:avLst/>
          </a:prstGeom>
          <a:noFill/>
        </p:spPr>
        <p:txBody>
          <a:bodyPr wrap="square" rtlCol="0">
            <a:spAutoFit/>
          </a:bodyPr>
          <a:lstStyle/>
          <a:p>
            <a:r>
              <a:rPr lang="en-US" dirty="0" smtClean="0"/>
              <a:t>Raises the issue of multiple </a:t>
            </a:r>
            <a:r>
              <a:rPr lang="en-US" dirty="0" smtClean="0">
                <a:solidFill>
                  <a:schemeClr val="accent4">
                    <a:lumMod val="50000"/>
                  </a:schemeClr>
                </a:solidFill>
              </a:rPr>
              <a:t>stakeholders</a:t>
            </a:r>
            <a:endParaRPr lang="en-US" dirty="0">
              <a:solidFill>
                <a:schemeClr val="accent4">
                  <a:lumMod val="50000"/>
                </a:schemeClr>
              </a:solidFill>
            </a:endParaRPr>
          </a:p>
        </p:txBody>
      </p:sp>
      <p:sp>
        <p:nvSpPr>
          <p:cNvPr id="9" name="TextBox 8"/>
          <p:cNvSpPr txBox="1"/>
          <p:nvPr/>
        </p:nvSpPr>
        <p:spPr>
          <a:xfrm>
            <a:off x="6455666" y="-41190"/>
            <a:ext cx="2696572" cy="276999"/>
          </a:xfrm>
          <a:prstGeom prst="rect">
            <a:avLst/>
          </a:prstGeom>
          <a:noFill/>
        </p:spPr>
        <p:txBody>
          <a:bodyPr wrap="none" rtlCol="0">
            <a:spAutoFit/>
          </a:bodyPr>
          <a:lstStyle/>
          <a:p>
            <a:r>
              <a:rPr lang="en-US" sz="1200" dirty="0" smtClean="0">
                <a:solidFill>
                  <a:schemeClr val="bg1"/>
                </a:solidFill>
              </a:rPr>
              <a:t>Systems Theory &amp; Systems Thinking</a:t>
            </a:r>
            <a:endParaRPr lang="en-US" sz="1200" dirty="0">
              <a:solidFill>
                <a:schemeClr val="bg1"/>
              </a:solidFill>
            </a:endParaRPr>
          </a:p>
        </p:txBody>
      </p:sp>
    </p:spTree>
    <p:extLst>
      <p:ext uri="{BB962C8B-B14F-4D97-AF65-F5344CB8AC3E}">
        <p14:creationId xmlns:p14="http://schemas.microsoft.com/office/powerpoint/2010/main" val="169747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APLORISLIBID" val="D9f300954-d08e-4931-80f0-91481e67692c.0.4wWMvQ=="/>
  <p:tag name="APLORISLIBHASH" val="1.15M85JeWC1Z0Zp1jSlVZy/gtBft90="/>
</p:tagLst>
</file>

<file path=ppt/theme/theme1.xml><?xml version="1.0" encoding="utf-8"?>
<a:theme xmlns:a="http://schemas.openxmlformats.org/drawingml/2006/main" name="cornell-ppt-template-simple">
  <a:themeElements>
    <a:clrScheme name="Custom 1">
      <a:dk1>
        <a:sysClr val="windowText" lastClr="000000"/>
      </a:dk1>
      <a:lt1>
        <a:sysClr val="window" lastClr="FFFFFF"/>
      </a:lt1>
      <a:dk2>
        <a:srgbClr val="303030"/>
      </a:dk2>
      <a:lt2>
        <a:srgbClr val="DEDEE0"/>
      </a:lt2>
      <a:accent1>
        <a:srgbClr val="B31B1B"/>
      </a:accent1>
      <a:accent2>
        <a:srgbClr val="4D4F53"/>
      </a:accent2>
      <a:accent3>
        <a:srgbClr val="A2998B"/>
      </a:accent3>
      <a:accent4>
        <a:srgbClr val="EF9595"/>
      </a:accent4>
      <a:accent5>
        <a:srgbClr val="7D7364"/>
      </a:accent5>
      <a:accent6>
        <a:srgbClr val="A8B1C4"/>
      </a:accent6>
      <a:hlink>
        <a:srgbClr val="3B4558"/>
      </a:hlink>
      <a:folHlink>
        <a:srgbClr val="596784"/>
      </a:folHlink>
    </a:clrScheme>
    <a:fontScheme name="Custom 2">
      <a:majorFont>
        <a:latin typeface="Helvetica"/>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cornell-ppt-template-simple</Template>
  <TotalTime>25331</TotalTime>
  <Words>1511</Words>
  <Application>Microsoft Office PowerPoint</Application>
  <PresentationFormat>On-screen Show (4:3)</PresentationFormat>
  <Paragraphs>183</Paragraphs>
  <Slides>25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Helvetica</vt:lpstr>
      <vt:lpstr>Times</vt:lpstr>
      <vt:lpstr>Times New Roman</vt:lpstr>
      <vt:lpstr>Wingdings</vt:lpstr>
      <vt:lpstr>cornell-ppt-template-simple</vt:lpstr>
      <vt:lpstr>Perspectives on Program Evaluation:  Evolutionary Systems Evaluation</vt:lpstr>
      <vt:lpstr>What this presentation is not</vt:lpstr>
      <vt:lpstr>Overview: What This Presentation Attempts</vt:lpstr>
      <vt:lpstr>Beginnings: What is a “program”?</vt:lpstr>
      <vt:lpstr>Features of Programs</vt:lpstr>
      <vt:lpstr>PowerPoint Presentation</vt:lpstr>
      <vt:lpstr>Local and Global</vt:lpstr>
      <vt:lpstr>Local and Global</vt:lpstr>
      <vt:lpstr>Multiple Perspectives</vt:lpstr>
      <vt:lpstr>Part-Whole Relationships</vt:lpstr>
      <vt:lpstr>Complexity</vt:lpstr>
      <vt:lpstr>Static and Dynamic Processes</vt:lpstr>
      <vt:lpstr>Simple Rules lead to Dynamic Complexity</vt:lpstr>
      <vt:lpstr>Feedback</vt:lpstr>
      <vt:lpstr>Evolutionary Systems</vt:lpstr>
      <vt:lpstr>Evolutionary Systems</vt:lpstr>
      <vt:lpstr>Evolutionary Systems</vt:lpstr>
      <vt:lpstr>Symbiosis and Co-evolution</vt:lpstr>
      <vt:lpstr>Evolutionary Systems</vt:lpstr>
      <vt:lpstr>Context and Ecology</vt:lpstr>
      <vt:lpstr>Evaluative Thinking</vt:lpstr>
      <vt:lpstr>Evaluative Thinking</vt:lpstr>
      <vt:lpstr>Summary – Evolutionary Systems Evaluation</vt:lpstr>
      <vt:lpstr>Implications of Evolutionary Systems Approach</vt:lpstr>
      <vt:lpstr>For further information</vt:lpstr>
    </vt:vector>
  </TitlesOfParts>
  <Company>Cornell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Extension Approach to Evaluation Planning</dc:title>
  <dc:creator>Human Ecology</dc:creator>
  <cp:lastModifiedBy>William Michael Trochim</cp:lastModifiedBy>
  <cp:revision>651</cp:revision>
  <cp:lastPrinted>2012-03-14T21:16:32Z</cp:lastPrinted>
  <dcterms:created xsi:type="dcterms:W3CDTF">2006-08-28T15:01:45Z</dcterms:created>
  <dcterms:modified xsi:type="dcterms:W3CDTF">2019-05-10T06:55:30Z</dcterms:modified>
</cp:coreProperties>
</file>